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2" r:id="rId4"/>
    <p:sldId id="293" r:id="rId5"/>
    <p:sldId id="297" r:id="rId6"/>
    <p:sldId id="295" r:id="rId7"/>
    <p:sldId id="299" r:id="rId8"/>
    <p:sldId id="303" r:id="rId9"/>
    <p:sldId id="289" r:id="rId10"/>
    <p:sldId id="304" r:id="rId11"/>
    <p:sldId id="305" r:id="rId12"/>
    <p:sldId id="279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C5"/>
    <a:srgbClr val="998308"/>
    <a:srgbClr val="F2B800"/>
    <a:srgbClr val="0262B2"/>
    <a:srgbClr val="025498"/>
    <a:srgbClr val="0C788E"/>
    <a:srgbClr val="89A4A7"/>
    <a:srgbClr val="EAF5F6"/>
    <a:srgbClr val="D96703"/>
    <a:srgbClr val="42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3" autoAdjust="0"/>
    <p:restoredTop sz="93716" autoAdjust="0"/>
  </p:normalViewPr>
  <p:slideViewPr>
    <p:cSldViewPr>
      <p:cViewPr varScale="1">
        <p:scale>
          <a:sx n="66" d="100"/>
          <a:sy n="66" d="100"/>
        </p:scale>
        <p:origin x="13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ierwiastki-CRM\Komunikat%20poznan\Wyniki%20ko&#324;cowe%20CRM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ierwiastki-CRM\Komunikat%20poznan\Wyniki%20ko&#324;cowe%20CRM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1800" b="1" i="0" baseline="0"/>
              <a:t>Zawartości pierwiastków w próbkach osadu dennego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Arkusz1!$B$50</c:f>
              <c:strCache>
                <c:ptCount val="1"/>
                <c:pt idx="0">
                  <c:v>F-AAS</c:v>
                </c:pt>
              </c:strCache>
            </c:strRef>
          </c:tx>
          <c:invertIfNegative val="0"/>
          <c:cat>
            <c:strRef>
              <c:f>Arkusz1!$A$51:$A$54</c:f>
              <c:strCache>
                <c:ptCount val="4"/>
                <c:pt idx="0">
                  <c:v>Cd</c:v>
                </c:pt>
                <c:pt idx="1">
                  <c:v>Co</c:v>
                </c:pt>
                <c:pt idx="2">
                  <c:v>Cu</c:v>
                </c:pt>
                <c:pt idx="3">
                  <c:v>Pb</c:v>
                </c:pt>
              </c:strCache>
            </c:strRef>
          </c:cat>
          <c:val>
            <c:numRef>
              <c:f>Arkusz1!$B$51:$B$54</c:f>
              <c:numCache>
                <c:formatCode>General</c:formatCode>
                <c:ptCount val="4"/>
                <c:pt idx="2">
                  <c:v>2.2200000000000002</c:v>
                </c:pt>
              </c:numCache>
            </c:numRef>
          </c:val>
        </c:ser>
        <c:ser>
          <c:idx val="1"/>
          <c:order val="1"/>
          <c:tx>
            <c:strRef>
              <c:f>Arkusz1!$C$50</c:f>
              <c:strCache>
                <c:ptCount val="1"/>
                <c:pt idx="0">
                  <c:v>ET-AAS</c:v>
                </c:pt>
              </c:strCache>
            </c:strRef>
          </c:tx>
          <c:invertIfNegative val="0"/>
          <c:cat>
            <c:strRef>
              <c:f>Arkusz1!$A$51:$A$54</c:f>
              <c:strCache>
                <c:ptCount val="4"/>
                <c:pt idx="0">
                  <c:v>Cd</c:v>
                </c:pt>
                <c:pt idx="1">
                  <c:v>Co</c:v>
                </c:pt>
                <c:pt idx="2">
                  <c:v>Cu</c:v>
                </c:pt>
                <c:pt idx="3">
                  <c:v>Pb</c:v>
                </c:pt>
              </c:strCache>
            </c:strRef>
          </c:cat>
          <c:val>
            <c:numRef>
              <c:f>Arkusz1!$C$51:$C$54</c:f>
              <c:numCache>
                <c:formatCode>General</c:formatCode>
                <c:ptCount val="4"/>
                <c:pt idx="0">
                  <c:v>0.86000000000000032</c:v>
                </c:pt>
                <c:pt idx="1">
                  <c:v>0.88</c:v>
                </c:pt>
                <c:pt idx="3">
                  <c:v>3.03</c:v>
                </c:pt>
              </c:numCache>
            </c:numRef>
          </c:val>
        </c:ser>
        <c:ser>
          <c:idx val="2"/>
          <c:order val="2"/>
          <c:tx>
            <c:strRef>
              <c:f>Arkusz1!$D$50</c:f>
              <c:strCache>
                <c:ptCount val="1"/>
                <c:pt idx="0">
                  <c:v>DPV</c:v>
                </c:pt>
              </c:strCache>
            </c:strRef>
          </c:tx>
          <c:invertIfNegative val="0"/>
          <c:cat>
            <c:strRef>
              <c:f>Arkusz1!$A$51:$A$54</c:f>
              <c:strCache>
                <c:ptCount val="4"/>
                <c:pt idx="0">
                  <c:v>Cd</c:v>
                </c:pt>
                <c:pt idx="1">
                  <c:v>Co</c:v>
                </c:pt>
                <c:pt idx="2">
                  <c:v>Cu</c:v>
                </c:pt>
                <c:pt idx="3">
                  <c:v>Pb</c:v>
                </c:pt>
              </c:strCache>
            </c:strRef>
          </c:cat>
          <c:val>
            <c:numRef>
              <c:f>Arkusz1!$D$51:$D$54</c:f>
              <c:numCache>
                <c:formatCode>General</c:formatCode>
                <c:ptCount val="4"/>
                <c:pt idx="0">
                  <c:v>0.77000000000000035</c:v>
                </c:pt>
                <c:pt idx="2">
                  <c:v>2.09</c:v>
                </c:pt>
                <c:pt idx="3">
                  <c:v>2.62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3027408"/>
        <c:axId val="1613026864"/>
        <c:axId val="1553365920"/>
      </c:bar3DChart>
      <c:catAx>
        <c:axId val="161302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13026864"/>
        <c:crosses val="autoZero"/>
        <c:auto val="1"/>
        <c:lblAlgn val="ctr"/>
        <c:lblOffset val="100"/>
        <c:noMultiLvlLbl val="0"/>
      </c:catAx>
      <c:valAx>
        <c:axId val="1613026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Zawartość [ppm]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13027408"/>
        <c:crosses val="autoZero"/>
        <c:crossBetween val="between"/>
      </c:valAx>
      <c:serAx>
        <c:axId val="1553365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613026864"/>
        <c:crosses val="autoZero"/>
      </c:ser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/>
              <a:t>Zawartości wybranych pierwiastków</a:t>
            </a:r>
            <a:r>
              <a:rPr lang="pl-PL" baseline="0"/>
              <a:t> w próbkach osadu dennego</a:t>
            </a:r>
            <a:endParaRPr lang="pl-PL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Arkusz1!$B$56</c:f>
              <c:strCache>
                <c:ptCount val="1"/>
                <c:pt idx="0">
                  <c:v>F-AAS</c:v>
                </c:pt>
              </c:strCache>
            </c:strRef>
          </c:tx>
          <c:invertIfNegative val="0"/>
          <c:cat>
            <c:strRef>
              <c:f>Arkusz1!$A$57:$A$58</c:f>
              <c:strCache>
                <c:ptCount val="2"/>
                <c:pt idx="0">
                  <c:v>Mn</c:v>
                </c:pt>
                <c:pt idx="1">
                  <c:v>Zn</c:v>
                </c:pt>
              </c:strCache>
            </c:strRef>
          </c:cat>
          <c:val>
            <c:numRef>
              <c:f>Arkusz1!$B$57:$B$58</c:f>
              <c:numCache>
                <c:formatCode>General</c:formatCode>
                <c:ptCount val="2"/>
                <c:pt idx="0">
                  <c:v>227.65</c:v>
                </c:pt>
                <c:pt idx="1">
                  <c:v>67.209999999999994</c:v>
                </c:pt>
              </c:numCache>
            </c:numRef>
          </c:val>
        </c:ser>
        <c:ser>
          <c:idx val="1"/>
          <c:order val="1"/>
          <c:tx>
            <c:strRef>
              <c:f>Arkusz1!$C$56</c:f>
              <c:strCache>
                <c:ptCount val="1"/>
                <c:pt idx="0">
                  <c:v>ET-AAS</c:v>
                </c:pt>
              </c:strCache>
            </c:strRef>
          </c:tx>
          <c:invertIfNegative val="0"/>
          <c:cat>
            <c:strRef>
              <c:f>Arkusz1!$A$57:$A$58</c:f>
              <c:strCache>
                <c:ptCount val="2"/>
                <c:pt idx="0">
                  <c:v>Mn</c:v>
                </c:pt>
                <c:pt idx="1">
                  <c:v>Zn</c:v>
                </c:pt>
              </c:strCache>
            </c:strRef>
          </c:cat>
          <c:val>
            <c:numRef>
              <c:f>Arkusz1!$C$57:$C$58</c:f>
              <c:numCache>
                <c:formatCode>General</c:formatCode>
                <c:ptCount val="2"/>
                <c:pt idx="0">
                  <c:v>222.62</c:v>
                </c:pt>
              </c:numCache>
            </c:numRef>
          </c:val>
        </c:ser>
        <c:ser>
          <c:idx val="2"/>
          <c:order val="2"/>
          <c:tx>
            <c:strRef>
              <c:f>Arkusz1!$D$56</c:f>
              <c:strCache>
                <c:ptCount val="1"/>
                <c:pt idx="0">
                  <c:v>DPV</c:v>
                </c:pt>
              </c:strCache>
            </c:strRef>
          </c:tx>
          <c:invertIfNegative val="0"/>
          <c:cat>
            <c:strRef>
              <c:f>Arkusz1!$A$57:$A$58</c:f>
              <c:strCache>
                <c:ptCount val="2"/>
                <c:pt idx="0">
                  <c:v>Mn</c:v>
                </c:pt>
                <c:pt idx="1">
                  <c:v>Zn</c:v>
                </c:pt>
              </c:strCache>
            </c:strRef>
          </c:cat>
          <c:val>
            <c:numRef>
              <c:f>Arkusz1!$D$57:$D$58</c:f>
              <c:numCache>
                <c:formatCode>General</c:formatCode>
                <c:ptCount val="2"/>
                <c:pt idx="1">
                  <c:v>64.23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3027952"/>
        <c:axId val="1613029584"/>
        <c:axId val="1613393232"/>
      </c:bar3DChart>
      <c:catAx>
        <c:axId val="161302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13029584"/>
        <c:crosses val="autoZero"/>
        <c:auto val="1"/>
        <c:lblAlgn val="ctr"/>
        <c:lblOffset val="100"/>
        <c:noMultiLvlLbl val="0"/>
      </c:catAx>
      <c:valAx>
        <c:axId val="161302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3027952"/>
        <c:crosses val="autoZero"/>
        <c:crossBetween val="between"/>
      </c:valAx>
      <c:serAx>
        <c:axId val="1613393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13029584"/>
        <c:crosses val="autoZero"/>
      </c:serAx>
    </c:plotArea>
    <c:legend>
      <c:legendPos val="r"/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E07BE-7D92-4081-A434-F357AEC7375F}" type="datetimeFigureOut">
              <a:rPr lang="pl-PL" smtClean="0"/>
              <a:t>2015-05-29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98C6B-4DA3-40CC-805E-4519CCD9B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10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25838-345D-4BF2-9ED4-688CCFAA6A1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B7A33-7A3B-4A30-A217-5AB406304FF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0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12326-1842-4142-99A7-32376321CAB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74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A6A35-8A70-492F-8919-DBC947E42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80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4681-2E2E-4316-BDC2-FD8967E709E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1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6CA4A-90ED-4F50-BEDE-B9063B6B991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76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2474-144E-4534-9E52-0AAE97F1BE5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51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30DB-AC40-4CC4-B8FC-F562660670B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78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AE36A-5980-4467-ADA7-8735111F4BA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68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CE2F2-D827-4602-BFA1-E2E481299A9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67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CDB4A-64E3-4BD8-BF11-69EFF11B9A9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03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833AB4E0-2D8E-4F6C-BECB-6D6056BBD1F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11560" y="342900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Metody spektralne, </a:t>
            </a:r>
            <a:r>
              <a:rPr lang="pl-PL" altLang="pl-PL" sz="2400" b="1" dirty="0" err="1">
                <a:solidFill>
                  <a:srgbClr val="000000"/>
                </a:solidFill>
              </a:rPr>
              <a:t>woltamperometryczne</a:t>
            </a:r>
            <a:endParaRPr lang="pl-PL" altLang="pl-PL" sz="2400" b="1" dirty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i rozdzielcze w </a:t>
            </a:r>
            <a:r>
              <a:rPr lang="pl-PL" altLang="pl-PL" sz="2400" b="1" dirty="0" smtClean="0">
                <a:solidFill>
                  <a:srgbClr val="000000"/>
                </a:solidFill>
              </a:rPr>
              <a:t>analizie osadów dennych, tkanek ryb i tkanki ptaka. Oznaczanie zawartości metali </a:t>
            </a:r>
            <a:r>
              <a:rPr lang="pl-PL" altLang="pl-PL" sz="2400" b="1" dirty="0">
                <a:solidFill>
                  <a:srgbClr val="000000"/>
                </a:solidFill>
              </a:rPr>
              <a:t>ciężkich </a:t>
            </a:r>
            <a:r>
              <a:rPr lang="pl-PL" altLang="pl-PL" sz="2400" b="1" dirty="0" smtClean="0">
                <a:solidFill>
                  <a:srgbClr val="000000"/>
                </a:solidFill>
              </a:rPr>
              <a:t/>
            </a:r>
            <a:br>
              <a:rPr lang="pl-PL" altLang="pl-PL" sz="2400" b="1" dirty="0" smtClean="0">
                <a:solidFill>
                  <a:srgbClr val="000000"/>
                </a:solidFill>
              </a:rPr>
            </a:br>
            <a:r>
              <a:rPr lang="pl-PL" altLang="pl-PL" sz="2400" b="1" dirty="0" smtClean="0">
                <a:solidFill>
                  <a:srgbClr val="000000"/>
                </a:solidFill>
              </a:rPr>
              <a:t>i farmaceutyków.</a:t>
            </a:r>
            <a:endParaRPr lang="pl-PL" altLang="pl-PL" sz="2400" b="1" dirty="0">
              <a:solidFill>
                <a:srgbClr val="000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-396552" y="524197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</a:rPr>
              <a:t>Irena Baranowska</a:t>
            </a:r>
          </a:p>
          <a:p>
            <a:pPr algn="r" eaLnBrk="1" hangingPunct="1"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</a:rPr>
              <a:t>Bartosz Kowalski</a:t>
            </a:r>
          </a:p>
          <a:p>
            <a:pPr algn="r" eaLnBrk="1" hangingPunct="1"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</a:rPr>
              <a:t>Sylwia Magiera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-1188640" y="179231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1800" b="1" dirty="0">
                <a:solidFill>
                  <a:schemeClr val="bg1"/>
                </a:solidFill>
              </a:rPr>
              <a:t>POLITECHNIKA ŚLĄSKA</a:t>
            </a:r>
            <a:endParaRPr lang="pl-PL" sz="18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pl-PL" sz="1800" b="1" dirty="0">
                <a:solidFill>
                  <a:schemeClr val="bg1"/>
                </a:solidFill>
              </a:rPr>
              <a:t>Wydział Chemiczny</a:t>
            </a:r>
            <a:endParaRPr lang="pl-PL" sz="18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pl-PL" sz="1800" b="1" dirty="0">
                <a:solidFill>
                  <a:schemeClr val="bg1"/>
                </a:solidFill>
              </a:rPr>
              <a:t>Katedra Chemii </a:t>
            </a:r>
            <a:r>
              <a:rPr lang="pl-PL" sz="1800" b="1" dirty="0" smtClean="0">
                <a:solidFill>
                  <a:schemeClr val="bg1"/>
                </a:solidFill>
              </a:rPr>
              <a:t>Nieorganicznej, Analitycznej i Elektrochemii</a:t>
            </a:r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6525344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Spotkanie </a:t>
            </a:r>
            <a:r>
              <a:rPr lang="pl-PL" alt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Naukowe –</a:t>
            </a:r>
            <a:r>
              <a:rPr lang="pl-PL" altLang="pl-PL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Mory</a:t>
            </a:r>
            <a:r>
              <a:rPr lang="pl-PL" altLang="pl-PL" i="1" dirty="0" smtClean="0"/>
              <a:t>, 24–25 maja </a:t>
            </a:r>
            <a:r>
              <a:rPr lang="pl-PL" altLang="pl-PL" i="1" dirty="0"/>
              <a:t>2014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35473"/>
            <a:ext cx="2106106" cy="12461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7" name="Obiekt 2"/>
          <p:cNvGraphicFramePr>
            <a:graphicFrameLocks noChangeAspect="1"/>
          </p:cNvGraphicFramePr>
          <p:nvPr/>
        </p:nvGraphicFramePr>
        <p:xfrm>
          <a:off x="6875463" y="144463"/>
          <a:ext cx="179228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r:id="rId5" imgW="2645445" imgH="3827972" progId="">
                  <p:embed/>
                </p:oleObj>
              </mc:Choice>
              <mc:Fallback>
                <p:oleObj r:id="rId5" imgW="2645445" imgH="38279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144463"/>
                        <a:ext cx="1792287" cy="25908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998308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1249356"/>
            <a:ext cx="8640960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b="1" dirty="0" smtClean="0"/>
              <a:t>Postery </a:t>
            </a:r>
            <a:r>
              <a:rPr lang="pl-PL" b="1" dirty="0"/>
              <a:t>– zamieszczano logo MODAS </a:t>
            </a:r>
            <a:r>
              <a:rPr lang="pl-PL" b="1" dirty="0" smtClean="0"/>
              <a:t>na </a:t>
            </a:r>
            <a:r>
              <a:rPr lang="pl-PL" b="1" dirty="0"/>
              <a:t>posterach: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I. </a:t>
            </a:r>
            <a:r>
              <a:rPr lang="en-US" dirty="0" err="1"/>
              <a:t>Baranowska</a:t>
            </a:r>
            <a:r>
              <a:rPr lang="en-US" dirty="0"/>
              <a:t>, </a:t>
            </a:r>
            <a:r>
              <a:rPr lang="en-US" dirty="0" smtClean="0"/>
              <a:t>B. </a:t>
            </a:r>
            <a:r>
              <a:rPr lang="en-US" dirty="0"/>
              <a:t>Kowalski,</a:t>
            </a:r>
            <a:r>
              <a:rPr lang="en-US" b="1" dirty="0"/>
              <a:t> </a:t>
            </a:r>
            <a:r>
              <a:rPr lang="en-US" i="1" dirty="0"/>
              <a:t>„</a:t>
            </a:r>
            <a:r>
              <a:rPr lang="pl-PL" i="1" dirty="0"/>
              <a:t>Oznaczanie wybranych pierwiastków w próbkach środowiskowych</a:t>
            </a:r>
            <a:r>
              <a:rPr lang="pl-PL" dirty="0"/>
              <a:t>”, poster prezentowany na </a:t>
            </a:r>
            <a:r>
              <a:rPr lang="pl-PL" b="1" dirty="0"/>
              <a:t>XXIII Poznańskim Konwersatorium Analitycznym </a:t>
            </a:r>
            <a:r>
              <a:rPr lang="pl-PL" dirty="0"/>
              <a:t>z cyklu Nowoczesne metody przygotowania próbek i oznaczania śladowych ilości pierwiastków, Poznań, </a:t>
            </a:r>
            <a:r>
              <a:rPr lang="pl-PL" dirty="0" smtClean="0"/>
              <a:t>8-9.05.2014 r.</a:t>
            </a:r>
            <a:endParaRPr lang="pl-PL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I. </a:t>
            </a:r>
            <a:r>
              <a:rPr lang="pl-PL" dirty="0"/>
              <a:t>Baranowska, </a:t>
            </a:r>
            <a:r>
              <a:rPr lang="pl-PL" dirty="0" smtClean="0"/>
              <a:t>S. </a:t>
            </a:r>
            <a:r>
              <a:rPr lang="pl-PL" dirty="0"/>
              <a:t>Magiera, </a:t>
            </a:r>
            <a:r>
              <a:rPr lang="pl-PL" i="1" dirty="0"/>
              <a:t>„Przygotowanie próbek materiałów biologicznych do oznaczania pozostałości farmaceutyków</a:t>
            </a:r>
            <a:r>
              <a:rPr lang="pl-PL" dirty="0"/>
              <a:t>” poster prezentowany na </a:t>
            </a:r>
            <a:r>
              <a:rPr lang="pl-PL" b="1" dirty="0"/>
              <a:t>XXIII Poznańskim Konwersatorium Analitycznym </a:t>
            </a:r>
            <a:r>
              <a:rPr lang="pl-PL" dirty="0"/>
              <a:t>„Nowoczesne metody przygotowania próbek i oznaczania śladowych ilości pierwiastków”, Poznań, </a:t>
            </a:r>
            <a:r>
              <a:rPr lang="pl-PL" dirty="0" smtClean="0"/>
              <a:t>8-9.05.2014 r.</a:t>
            </a:r>
            <a:endParaRPr lang="pl-PL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S. </a:t>
            </a:r>
            <a:r>
              <a:rPr lang="pl-PL" dirty="0"/>
              <a:t>Magiera, </a:t>
            </a:r>
            <a:r>
              <a:rPr lang="pl-PL" dirty="0" smtClean="0"/>
              <a:t>I. </a:t>
            </a:r>
            <a:r>
              <a:rPr lang="pl-PL" dirty="0"/>
              <a:t>Baranowska, </a:t>
            </a:r>
            <a:r>
              <a:rPr lang="pl-PL" dirty="0" smtClean="0"/>
              <a:t>A. </a:t>
            </a:r>
            <a:r>
              <a:rPr lang="pl-PL" dirty="0" err="1"/>
              <a:t>Pardylla</a:t>
            </a:r>
            <a:r>
              <a:rPr lang="pl-PL" dirty="0"/>
              <a:t> </a:t>
            </a:r>
            <a:r>
              <a:rPr lang="pl-PL" i="1" dirty="0"/>
              <a:t>„Dobór parametrów ekstrakcji farmaceutyków z tkanek ryb</a:t>
            </a:r>
            <a:r>
              <a:rPr lang="pl-PL" dirty="0"/>
              <a:t>” poster prezentowany na </a:t>
            </a:r>
            <a:r>
              <a:rPr lang="pl-PL" b="1" dirty="0"/>
              <a:t>XXIII Poznańskim Konwersatorium Analitycznym </a:t>
            </a:r>
            <a:r>
              <a:rPr lang="pl-PL" dirty="0"/>
              <a:t>„Nowoczesne metody przygotowania próbek i oznaczania śladowych ilości pierwiastków”, Poznań, </a:t>
            </a:r>
            <a:r>
              <a:rPr lang="pl-PL" dirty="0" smtClean="0"/>
              <a:t>8-9.05.2014 r.</a:t>
            </a:r>
            <a:endParaRPr lang="pl-PL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S. </a:t>
            </a:r>
            <a:r>
              <a:rPr lang="pl-PL" dirty="0"/>
              <a:t>Magiera, </a:t>
            </a:r>
            <a:r>
              <a:rPr lang="pl-PL" dirty="0" smtClean="0"/>
              <a:t>I. </a:t>
            </a:r>
            <a:r>
              <a:rPr lang="pl-PL" dirty="0"/>
              <a:t>Baranowska, </a:t>
            </a:r>
            <a:r>
              <a:rPr lang="pl-PL" i="1" dirty="0"/>
              <a:t>„</a:t>
            </a:r>
            <a:r>
              <a:rPr lang="pl-PL" i="1" dirty="0" err="1"/>
              <a:t>Determination</a:t>
            </a:r>
            <a:r>
              <a:rPr lang="pl-PL" i="1" dirty="0"/>
              <a:t> of </a:t>
            </a:r>
            <a:r>
              <a:rPr lang="pl-PL" i="1" dirty="0" err="1"/>
              <a:t>pharmaceuticals</a:t>
            </a:r>
            <a:r>
              <a:rPr lang="pl-PL" i="1" dirty="0"/>
              <a:t> in </a:t>
            </a:r>
            <a:r>
              <a:rPr lang="pl-PL" i="1" dirty="0" err="1"/>
              <a:t>tissue</a:t>
            </a:r>
            <a:r>
              <a:rPr lang="pl-PL" i="1" dirty="0"/>
              <a:t> by </a:t>
            </a:r>
            <a:r>
              <a:rPr lang="pl-PL" i="1" dirty="0" smtClean="0"/>
              <a:t>UHPLC-UV </a:t>
            </a:r>
            <a:r>
              <a:rPr lang="pl-PL" i="1" dirty="0" err="1"/>
              <a:t>method</a:t>
            </a:r>
            <a:r>
              <a:rPr lang="pl-PL" i="1" dirty="0"/>
              <a:t>” </a:t>
            </a:r>
            <a:br>
              <a:rPr lang="pl-PL" i="1" dirty="0"/>
            </a:br>
            <a:r>
              <a:rPr lang="pl-PL" dirty="0"/>
              <a:t>poster prezentowany na </a:t>
            </a:r>
            <a:r>
              <a:rPr lang="pl-PL" b="1" dirty="0"/>
              <a:t>The 38th International </a:t>
            </a:r>
            <a:r>
              <a:rPr lang="pl-PL" b="1" dirty="0" err="1"/>
              <a:t>Symposium</a:t>
            </a:r>
            <a:r>
              <a:rPr lang="pl-PL" b="1" dirty="0"/>
              <a:t> on </a:t>
            </a:r>
            <a:r>
              <a:rPr lang="pl-PL" b="1" dirty="0" err="1"/>
              <a:t>Environmental</a:t>
            </a:r>
            <a:r>
              <a:rPr lang="pl-PL" b="1" dirty="0"/>
              <a:t> </a:t>
            </a:r>
            <a:r>
              <a:rPr lang="pl-PL" b="1" dirty="0" err="1"/>
              <a:t>Analytical</a:t>
            </a:r>
            <a:r>
              <a:rPr lang="pl-PL" b="1" dirty="0"/>
              <a:t> </a:t>
            </a:r>
            <a:r>
              <a:rPr lang="pl-PL" b="1" dirty="0" err="1"/>
              <a:t>Chemistry</a:t>
            </a:r>
            <a:r>
              <a:rPr lang="pl-PL" b="1" dirty="0"/>
              <a:t> </a:t>
            </a:r>
            <a:r>
              <a:rPr lang="pl-PL" b="1" dirty="0" smtClean="0"/>
              <a:t>(</a:t>
            </a:r>
            <a:r>
              <a:rPr lang="pl-PL" b="1" dirty="0"/>
              <a:t>ISEAC 38) </a:t>
            </a:r>
            <a:r>
              <a:rPr lang="pl-PL" b="1" dirty="0" err="1"/>
              <a:t>Lausanne</a:t>
            </a:r>
            <a:r>
              <a:rPr lang="pl-PL" dirty="0"/>
              <a:t>, </a:t>
            </a:r>
            <a:r>
              <a:rPr lang="pl-PL" b="1" dirty="0" smtClean="0"/>
              <a:t>Szwajcaria</a:t>
            </a:r>
            <a:r>
              <a:rPr lang="pl-PL" dirty="0" smtClean="0"/>
              <a:t>, 17-20.06.2014 r.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pl-PL" dirty="0"/>
              <a:t>S. Magiera, I. Baranowska, </a:t>
            </a:r>
            <a:r>
              <a:rPr lang="pl-PL" i="1" dirty="0"/>
              <a:t>„</a:t>
            </a:r>
            <a:r>
              <a:rPr lang="pl-PL" i="1" dirty="0" err="1"/>
              <a:t>Determination</a:t>
            </a:r>
            <a:r>
              <a:rPr lang="pl-PL" i="1" dirty="0"/>
              <a:t> of </a:t>
            </a:r>
            <a:r>
              <a:rPr lang="pl-PL" i="1" dirty="0" err="1"/>
              <a:t>selected</a:t>
            </a:r>
            <a:r>
              <a:rPr lang="pl-PL" i="1" dirty="0"/>
              <a:t> </a:t>
            </a:r>
            <a:r>
              <a:rPr lang="pl-PL" i="1" dirty="0" err="1"/>
              <a:t>pharmaceuticals</a:t>
            </a:r>
            <a:r>
              <a:rPr lang="pl-PL" i="1" dirty="0"/>
              <a:t> in </a:t>
            </a:r>
            <a:r>
              <a:rPr lang="pl-PL" i="1" dirty="0" err="1"/>
              <a:t>bottom</a:t>
            </a:r>
            <a:r>
              <a:rPr lang="pl-PL" i="1" dirty="0"/>
              <a:t> </a:t>
            </a:r>
            <a:r>
              <a:rPr lang="pl-PL" i="1" dirty="0" err="1"/>
              <a:t>sediment</a:t>
            </a:r>
            <a:r>
              <a:rPr lang="pl-PL" i="1" dirty="0"/>
              <a:t> by UHPLC-MS/MS”</a:t>
            </a:r>
            <a:r>
              <a:rPr lang="pl-PL" dirty="0"/>
              <a:t> poster prezentowany na </a:t>
            </a:r>
            <a:r>
              <a:rPr lang="pl-PL" b="1" dirty="0"/>
              <a:t>The 38th International </a:t>
            </a:r>
            <a:r>
              <a:rPr lang="pl-PL" b="1" dirty="0" err="1"/>
              <a:t>Symposium</a:t>
            </a:r>
            <a:r>
              <a:rPr lang="pl-PL" b="1" dirty="0"/>
              <a:t> on </a:t>
            </a:r>
            <a:r>
              <a:rPr lang="pl-PL" b="1" dirty="0" err="1"/>
              <a:t>Environmental</a:t>
            </a:r>
            <a:r>
              <a:rPr lang="pl-PL" b="1" dirty="0"/>
              <a:t> </a:t>
            </a:r>
            <a:r>
              <a:rPr lang="pl-PL" b="1" dirty="0" err="1"/>
              <a:t>Analytical</a:t>
            </a:r>
            <a:r>
              <a:rPr lang="pl-PL" b="1" dirty="0"/>
              <a:t> </a:t>
            </a:r>
            <a:r>
              <a:rPr lang="pl-PL" b="1" dirty="0" err="1"/>
              <a:t>Chemistry</a:t>
            </a:r>
            <a:r>
              <a:rPr lang="pl-PL" b="1" dirty="0"/>
              <a:t> (ISEAC 38), </a:t>
            </a:r>
            <a:r>
              <a:rPr lang="pl-PL" b="1" dirty="0" err="1"/>
              <a:t>Lausanne</a:t>
            </a:r>
            <a:r>
              <a:rPr lang="pl-PL" b="1" dirty="0"/>
              <a:t>, Szwajcaria</a:t>
            </a:r>
            <a:r>
              <a:rPr lang="pl-PL" dirty="0"/>
              <a:t>, 17-20.06.2014 r</a:t>
            </a:r>
            <a:r>
              <a:rPr lang="pl-PL" dirty="0" smtClean="0"/>
              <a:t>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I. </a:t>
            </a:r>
            <a:r>
              <a:rPr lang="en-US" dirty="0" err="1"/>
              <a:t>Baranowska</a:t>
            </a:r>
            <a:r>
              <a:rPr lang="en-US" dirty="0"/>
              <a:t>, S. </a:t>
            </a:r>
            <a:r>
              <a:rPr lang="en-US" dirty="0" err="1"/>
              <a:t>Magiera</a:t>
            </a:r>
            <a:r>
              <a:rPr lang="pl-PL" dirty="0"/>
              <a:t>, </a:t>
            </a:r>
            <a:r>
              <a:rPr lang="en-US" i="1" dirty="0"/>
              <a:t>„Determination by UHPLC-MS/MS of selected pharmaceutical in cormorant tissues – as a potential reference material (Project MODAS)”</a:t>
            </a:r>
            <a:r>
              <a:rPr lang="pl-PL" dirty="0"/>
              <a:t> poster prezentowany na </a:t>
            </a:r>
            <a:r>
              <a:rPr lang="en-US" b="1" dirty="0"/>
              <a:t>30th International Symposium on Chromatography 2014, Salzburg, Austria</a:t>
            </a:r>
            <a:r>
              <a:rPr lang="pl-PL" dirty="0"/>
              <a:t>, </a:t>
            </a:r>
            <a:r>
              <a:rPr lang="en-US" dirty="0"/>
              <a:t>14</a:t>
            </a:r>
            <a:r>
              <a:rPr lang="pl-PL" dirty="0"/>
              <a:t>-</a:t>
            </a:r>
            <a:r>
              <a:rPr lang="en-US" dirty="0"/>
              <a:t>18.</a:t>
            </a:r>
            <a:r>
              <a:rPr lang="pl-PL" dirty="0"/>
              <a:t>09</a:t>
            </a:r>
            <a:r>
              <a:rPr lang="en-US" dirty="0"/>
              <a:t>.2014</a:t>
            </a:r>
            <a:r>
              <a:rPr lang="pl-PL" dirty="0"/>
              <a:t> r.</a:t>
            </a:r>
            <a:r>
              <a:rPr lang="en-US" b="1" dirty="0"/>
              <a:t> </a:t>
            </a:r>
            <a:endParaRPr lang="pl-PL" b="1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endParaRPr lang="pl-PL" dirty="0"/>
          </a:p>
          <a:p>
            <a:pPr algn="just">
              <a:lnSpc>
                <a:spcPct val="120000"/>
              </a:lnSpc>
            </a:pPr>
            <a:endParaRPr lang="pl-PL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18864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sz="3200" b="1" dirty="0" smtClean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REZENTACJA  WYNIKÓW</a:t>
            </a:r>
            <a:endParaRPr lang="en-US" sz="24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1338436"/>
            <a:ext cx="8640960" cy="599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+mj-lt"/>
              <a:buAutoNum type="arabicPeriod" startAt="7"/>
            </a:pPr>
            <a:r>
              <a:rPr lang="en-US" dirty="0"/>
              <a:t>S. </a:t>
            </a:r>
            <a:r>
              <a:rPr lang="en-US" dirty="0" err="1"/>
              <a:t>Magiera</a:t>
            </a:r>
            <a:r>
              <a:rPr lang="en-US" dirty="0"/>
              <a:t>, I. </a:t>
            </a:r>
            <a:r>
              <a:rPr lang="en-US" dirty="0" err="1"/>
              <a:t>Baranowska</a:t>
            </a:r>
            <a:r>
              <a:rPr lang="pl-PL" dirty="0"/>
              <a:t>, </a:t>
            </a:r>
            <a:r>
              <a:rPr lang="en-US" i="1" dirty="0"/>
              <a:t>„Comparison of several extraction techniques for analysis of drugs in fish using liquid chromatography (Project MODAS)”</a:t>
            </a:r>
            <a:r>
              <a:rPr lang="pl-PL" dirty="0"/>
              <a:t> poster prezentowany na </a:t>
            </a:r>
            <a:r>
              <a:rPr lang="en-US" b="1" dirty="0"/>
              <a:t>30th International Symposium on Chromatography 2014, Salzburg, Austria</a:t>
            </a:r>
            <a:r>
              <a:rPr lang="pl-PL" dirty="0"/>
              <a:t>, </a:t>
            </a:r>
            <a:r>
              <a:rPr lang="en-US" dirty="0"/>
              <a:t>14</a:t>
            </a:r>
            <a:r>
              <a:rPr lang="pl-PL" dirty="0"/>
              <a:t>-</a:t>
            </a:r>
            <a:r>
              <a:rPr lang="en-US" dirty="0"/>
              <a:t>18.</a:t>
            </a:r>
            <a:r>
              <a:rPr lang="pl-PL" dirty="0"/>
              <a:t>09</a:t>
            </a:r>
            <a:r>
              <a:rPr lang="en-US" dirty="0"/>
              <a:t>.2014</a:t>
            </a:r>
            <a:r>
              <a:rPr lang="pl-PL" dirty="0"/>
              <a:t> r.</a:t>
            </a:r>
            <a:r>
              <a:rPr lang="en-US" b="1" dirty="0"/>
              <a:t> </a:t>
            </a:r>
            <a:endParaRPr lang="pl-PL" b="1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7"/>
            </a:pPr>
            <a:r>
              <a:rPr lang="pl-PL" dirty="0" smtClean="0"/>
              <a:t>S. </a:t>
            </a:r>
            <a:r>
              <a:rPr lang="pl-PL" dirty="0"/>
              <a:t>Magiera, </a:t>
            </a:r>
            <a:r>
              <a:rPr lang="pl-PL" dirty="0" smtClean="0"/>
              <a:t>I. </a:t>
            </a:r>
            <a:r>
              <a:rPr lang="pl-PL" dirty="0"/>
              <a:t>Baranowska, </a:t>
            </a:r>
            <a:r>
              <a:rPr lang="pl-PL" dirty="0" smtClean="0"/>
              <a:t>A. </a:t>
            </a:r>
            <a:r>
              <a:rPr lang="pl-PL" dirty="0" err="1"/>
              <a:t>Pardylla</a:t>
            </a:r>
            <a:r>
              <a:rPr lang="pl-PL" dirty="0"/>
              <a:t>, </a:t>
            </a:r>
            <a:r>
              <a:rPr lang="pl-PL" i="1" dirty="0"/>
              <a:t>„Opracowanie metod ekstrakcji wybranych farmaceutyków </a:t>
            </a:r>
            <a:br>
              <a:rPr lang="pl-PL" i="1" dirty="0"/>
            </a:br>
            <a:r>
              <a:rPr lang="pl-PL" i="1" dirty="0"/>
              <a:t>z tkanek ryb” </a:t>
            </a:r>
            <a:r>
              <a:rPr lang="pl-PL" dirty="0"/>
              <a:t>poster prezentowany na </a:t>
            </a:r>
            <a:r>
              <a:rPr lang="pl-PL" b="1" dirty="0"/>
              <a:t>X Konferencji Chromatograficznej 2014</a:t>
            </a:r>
            <a:r>
              <a:rPr lang="pl-PL" dirty="0"/>
              <a:t>, Lublin, </a:t>
            </a:r>
            <a:r>
              <a:rPr lang="pl-PL" dirty="0" smtClean="0"/>
              <a:t>23-26.09.2014 r.</a:t>
            </a:r>
            <a:endParaRPr lang="pl-PL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7"/>
            </a:pPr>
            <a:r>
              <a:rPr lang="pl-PL" dirty="0" smtClean="0"/>
              <a:t>I. </a:t>
            </a:r>
            <a:r>
              <a:rPr lang="pl-PL" dirty="0"/>
              <a:t>Baranowska,</a:t>
            </a:r>
            <a:r>
              <a:rPr lang="pl-PL" b="1" dirty="0"/>
              <a:t> </a:t>
            </a:r>
            <a:r>
              <a:rPr lang="pl-PL" dirty="0" smtClean="0"/>
              <a:t>S. Magiera, </a:t>
            </a:r>
            <a:r>
              <a:rPr lang="pl-PL" i="1" dirty="0" smtClean="0"/>
              <a:t>„</a:t>
            </a:r>
            <a:r>
              <a:rPr lang="pl-PL" i="1" dirty="0"/>
              <a:t>Oznaczanie wybranych farmaceutyków w osadach dennych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z </a:t>
            </a:r>
            <a:r>
              <a:rPr lang="pl-PL" i="1" dirty="0"/>
              <a:t>wykorzystaniem techniki UHPLC-MS/MS</a:t>
            </a:r>
            <a:r>
              <a:rPr lang="pl-PL" i="1" dirty="0" smtClean="0"/>
              <a:t>”</a:t>
            </a:r>
            <a:r>
              <a:rPr lang="pl-PL" dirty="0" smtClean="0"/>
              <a:t> </a:t>
            </a:r>
            <a:r>
              <a:rPr lang="pl-PL" dirty="0"/>
              <a:t>poster prezentowany na </a:t>
            </a:r>
            <a:r>
              <a:rPr lang="pl-PL" b="1" dirty="0"/>
              <a:t>X Konferencji Chromatograficznej 2014</a:t>
            </a:r>
            <a:r>
              <a:rPr lang="pl-PL" dirty="0"/>
              <a:t>, Lublin, </a:t>
            </a:r>
            <a:r>
              <a:rPr lang="pl-PL" dirty="0" smtClean="0"/>
              <a:t>23-26.09.2014 r.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7"/>
            </a:pPr>
            <a:r>
              <a:rPr lang="pl-PL" dirty="0" smtClean="0"/>
              <a:t>I. Baranowska, S. Magiera, </a:t>
            </a:r>
            <a:r>
              <a:rPr lang="pl-PL" i="1" dirty="0" smtClean="0"/>
              <a:t>„</a:t>
            </a:r>
            <a:r>
              <a:rPr lang="en-US" i="1" dirty="0" smtClean="0"/>
              <a:t>Analysis </a:t>
            </a:r>
            <a:r>
              <a:rPr lang="en-US" i="1" dirty="0"/>
              <a:t>of pharmaceuticals in fish tissues using </a:t>
            </a:r>
            <a:r>
              <a:rPr lang="en-US" i="1" dirty="0" smtClean="0"/>
              <a:t>liquid </a:t>
            </a:r>
            <a:r>
              <a:rPr lang="en-US" i="1" dirty="0"/>
              <a:t>chromatography-tandem mass spectrometry (Project MODAS</a:t>
            </a:r>
            <a:r>
              <a:rPr lang="en-US" i="1" dirty="0" smtClean="0"/>
              <a:t>)</a:t>
            </a:r>
            <a:r>
              <a:rPr lang="pl-PL" i="1" dirty="0" smtClean="0"/>
              <a:t>”</a:t>
            </a:r>
            <a:r>
              <a:rPr lang="pl-PL" dirty="0" smtClean="0"/>
              <a:t> poster prezentowany na </a:t>
            </a:r>
            <a:r>
              <a:rPr lang="pl-PL" b="1" dirty="0"/>
              <a:t>French </a:t>
            </a:r>
            <a:r>
              <a:rPr lang="pl-PL" b="1" dirty="0" err="1"/>
              <a:t>Symposium</a:t>
            </a:r>
            <a:r>
              <a:rPr lang="pl-PL" b="1" dirty="0"/>
              <a:t> on </a:t>
            </a:r>
            <a:r>
              <a:rPr lang="pl-PL" b="1" dirty="0" err="1"/>
              <a:t>Separation</a:t>
            </a:r>
            <a:r>
              <a:rPr lang="pl-PL" b="1" dirty="0"/>
              <a:t> </a:t>
            </a:r>
            <a:r>
              <a:rPr lang="pl-PL" b="1" dirty="0" err="1" smtClean="0"/>
              <a:t>Sciences</a:t>
            </a:r>
            <a:r>
              <a:rPr lang="pl-PL" b="1" dirty="0" smtClean="0"/>
              <a:t> SEP 2015</a:t>
            </a:r>
            <a:r>
              <a:rPr lang="pl-PL" dirty="0" smtClean="0"/>
              <a:t>, Paryż 31.03–02.04.2015 r.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7"/>
            </a:pPr>
            <a:r>
              <a:rPr lang="pl-PL" dirty="0" smtClean="0"/>
              <a:t>I. Baranowska, S. Magiera, </a:t>
            </a:r>
            <a:r>
              <a:rPr lang="pl-PL" i="1" dirty="0" smtClean="0"/>
              <a:t>„</a:t>
            </a:r>
            <a:r>
              <a:rPr lang="en-US" i="1" dirty="0"/>
              <a:t>Separation methods in the analysis of new CRM – </a:t>
            </a:r>
            <a:br>
              <a:rPr lang="en-US" i="1" dirty="0"/>
            </a:br>
            <a:r>
              <a:rPr lang="en-US" i="1" dirty="0"/>
              <a:t>determination of drugs (Project </a:t>
            </a:r>
            <a:r>
              <a:rPr lang="en-US" i="1" dirty="0" smtClean="0"/>
              <a:t>MODAS)</a:t>
            </a:r>
            <a:r>
              <a:rPr lang="pl-PL" i="1" dirty="0" smtClean="0"/>
              <a:t>” </a:t>
            </a:r>
            <a:r>
              <a:rPr lang="pl-PL" dirty="0"/>
              <a:t>poster prezentowany na </a:t>
            </a:r>
            <a:r>
              <a:rPr lang="pl-PL" b="1" dirty="0"/>
              <a:t>French </a:t>
            </a:r>
            <a:r>
              <a:rPr lang="pl-PL" b="1" dirty="0" err="1"/>
              <a:t>Symposium</a:t>
            </a:r>
            <a:r>
              <a:rPr lang="pl-PL" b="1" dirty="0"/>
              <a:t> on </a:t>
            </a:r>
            <a:r>
              <a:rPr lang="pl-PL" b="1" dirty="0" err="1"/>
              <a:t>Separation</a:t>
            </a:r>
            <a:r>
              <a:rPr lang="pl-PL" b="1" dirty="0"/>
              <a:t> </a:t>
            </a:r>
            <a:r>
              <a:rPr lang="pl-PL" b="1" dirty="0" err="1"/>
              <a:t>Sciences</a:t>
            </a:r>
            <a:r>
              <a:rPr lang="pl-PL" b="1" dirty="0"/>
              <a:t> SEP 2015</a:t>
            </a:r>
            <a:r>
              <a:rPr lang="pl-PL" dirty="0"/>
              <a:t>, Paryż </a:t>
            </a:r>
            <a:r>
              <a:rPr lang="pl-PL" dirty="0" smtClean="0"/>
              <a:t>31.03–02.04.2015 r.</a:t>
            </a:r>
            <a:endParaRPr lang="pl-PL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7"/>
            </a:pPr>
            <a:r>
              <a:rPr lang="pl-PL" dirty="0" smtClean="0"/>
              <a:t>S. Magiera, I. Baranowska, „</a:t>
            </a:r>
            <a:r>
              <a:rPr lang="en-US" i="1" dirty="0" smtClean="0"/>
              <a:t>A </a:t>
            </a:r>
            <a:r>
              <a:rPr lang="en-US" i="1" dirty="0"/>
              <a:t>simplified Quick, Easy, Cheap, Effective, Rugged and Safe approach </a:t>
            </a:r>
            <a:br>
              <a:rPr lang="en-US" i="1" dirty="0"/>
            </a:br>
            <a:r>
              <a:rPr lang="en-US" i="1" dirty="0"/>
              <a:t>for the determination of drugs in environmental matrices by fast liquid chromatography </a:t>
            </a:r>
            <a:br>
              <a:rPr lang="en-US" i="1" dirty="0"/>
            </a:br>
            <a:r>
              <a:rPr lang="en-US" i="1" dirty="0"/>
              <a:t>with tandem mass spectrometry </a:t>
            </a:r>
            <a:r>
              <a:rPr lang="en-US" i="1" dirty="0" smtClean="0"/>
              <a:t>detection</a:t>
            </a:r>
            <a:r>
              <a:rPr lang="pl-PL" i="1" dirty="0" smtClean="0"/>
              <a:t>”, </a:t>
            </a:r>
            <a:r>
              <a:rPr lang="pl-PL" dirty="0" smtClean="0"/>
              <a:t>poster prezentowany na </a:t>
            </a:r>
            <a:r>
              <a:rPr lang="pl-PL" b="1" dirty="0" smtClean="0"/>
              <a:t>French </a:t>
            </a:r>
            <a:r>
              <a:rPr lang="pl-PL" b="1" dirty="0" err="1"/>
              <a:t>Symposium</a:t>
            </a:r>
            <a:r>
              <a:rPr lang="pl-PL" b="1" dirty="0"/>
              <a:t> on </a:t>
            </a:r>
            <a:r>
              <a:rPr lang="pl-PL" b="1" dirty="0" err="1"/>
              <a:t>Separation</a:t>
            </a:r>
            <a:r>
              <a:rPr lang="pl-PL" b="1" dirty="0"/>
              <a:t> </a:t>
            </a:r>
            <a:r>
              <a:rPr lang="pl-PL" b="1" dirty="0" err="1"/>
              <a:t>Sciences</a:t>
            </a:r>
            <a:r>
              <a:rPr lang="pl-PL" b="1" dirty="0"/>
              <a:t> SEP 2015</a:t>
            </a:r>
            <a:r>
              <a:rPr lang="pl-PL" dirty="0"/>
              <a:t>, Paryż </a:t>
            </a:r>
            <a:r>
              <a:rPr lang="pl-PL" dirty="0" smtClean="0"/>
              <a:t>31.03–02.04.2015 r.</a:t>
            </a:r>
            <a:endParaRPr lang="pl-PL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7"/>
            </a:pPr>
            <a:endParaRPr lang="pl-PL" i="1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7"/>
            </a:pPr>
            <a:endParaRPr lang="pl-PL" dirty="0"/>
          </a:p>
          <a:p>
            <a:r>
              <a:rPr lang="en-US" i="1" dirty="0"/>
              <a:t> </a:t>
            </a:r>
            <a:endParaRPr lang="pl-PL" dirty="0"/>
          </a:p>
          <a:p>
            <a:pPr algn="just">
              <a:lnSpc>
                <a:spcPct val="120000"/>
              </a:lnSpc>
            </a:pPr>
            <a:endParaRPr lang="pl-PL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18864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sz="3200" b="1" dirty="0" smtClean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REZENTACJA  WYNIKÓW</a:t>
            </a:r>
            <a:endParaRPr lang="en-US" sz="24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3861048"/>
            <a:ext cx="7452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/>
              <a:t>D</a:t>
            </a:r>
            <a:r>
              <a:rPr lang="pl-PL" sz="4000" b="1" dirty="0" smtClean="0"/>
              <a:t>ZIĘKUJĘ ZA UWAGĘ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40034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9512" y="-27384"/>
            <a:ext cx="8964488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2400" b="1" cap="small" dirty="0" smtClean="0">
                <a:solidFill>
                  <a:schemeClr val="bg1"/>
                </a:solidFill>
              </a:rPr>
              <a:t>Prowadzone badania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SzTx/>
              <a:buNone/>
            </a:pPr>
            <a:r>
              <a:rPr lang="pl-PL" altLang="pl-PL" sz="1600" b="1" dirty="0">
                <a:solidFill>
                  <a:schemeClr val="bg1"/>
                </a:solidFill>
              </a:rPr>
              <a:t>Zadanie 31. Badania trwałości i jednorodności wytworzonych materiałów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SzTx/>
              <a:buNone/>
            </a:pPr>
            <a:r>
              <a:rPr lang="pl-PL" altLang="pl-PL" sz="1600" b="1" dirty="0">
                <a:solidFill>
                  <a:schemeClr val="bg1"/>
                </a:solidFill>
              </a:rPr>
              <a:t>Zadanie 32. Badania certyfikacyjne wytworzonych materiałów</a:t>
            </a:r>
          </a:p>
          <a:p>
            <a:pPr eaLnBrk="1" hangingPunct="1">
              <a:buFontTx/>
              <a:buNone/>
            </a:pPr>
            <a:endParaRPr lang="pl-PL" altLang="pl-PL" sz="1600" b="1" cap="small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83568" y="1268760"/>
            <a:ext cx="7848872" cy="576064"/>
          </a:xfrm>
          <a:prstGeom prst="rect">
            <a:avLst/>
          </a:prstGeom>
          <a:solidFill>
            <a:srgbClr val="F8F7C5"/>
          </a:solidFill>
          <a:ln w="15875" cap="flat">
            <a:solidFill>
              <a:srgbClr val="99830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rgbClr val="000000"/>
                </a:solidFill>
              </a:rPr>
              <a:t>opracowano optymalizacje rozkładu próbek osadu, tkanek ryb i ptaka </a:t>
            </a:r>
            <a:br>
              <a:rPr lang="pl-PL" altLang="pl-PL" sz="1600" dirty="0" smtClean="0">
                <a:solidFill>
                  <a:srgbClr val="000000"/>
                </a:solidFill>
              </a:rPr>
            </a:br>
            <a:r>
              <a:rPr lang="pl-PL" altLang="pl-PL" sz="1600" dirty="0" smtClean="0">
                <a:solidFill>
                  <a:srgbClr val="000000"/>
                </a:solidFill>
              </a:rPr>
              <a:t>w układzie zamkniętym wspomaganym mikrofalowo</a:t>
            </a:r>
            <a:endParaRPr lang="pl-PL" altLang="pl-PL" sz="1600" dirty="0">
              <a:solidFill>
                <a:srgbClr val="00000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83568" y="1988904"/>
            <a:ext cx="7848872" cy="936040"/>
          </a:xfrm>
          <a:prstGeom prst="rect">
            <a:avLst/>
          </a:prstGeom>
          <a:solidFill>
            <a:srgbClr val="F8F7C5"/>
          </a:solidFill>
          <a:ln w="15875">
            <a:solidFill>
              <a:srgbClr val="99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rgbClr val="000000"/>
                </a:solidFill>
              </a:rPr>
              <a:t>opracowano metody oznaczenia metali ciężkich z zastosowaniem technik F-AAS, ET-AAS i DPV-HMDE 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w osadach dennych </a:t>
            </a:r>
            <a:r>
              <a:rPr lang="pl-PL" altLang="pl-PL" sz="1600" b="1" dirty="0">
                <a:solidFill>
                  <a:srgbClr val="000000"/>
                </a:solidFill>
              </a:rPr>
              <a:t>(M-2 </a:t>
            </a:r>
            <a:r>
              <a:rPr lang="pl-PL" altLang="pl-PL" sz="1600" b="1" dirty="0" err="1">
                <a:solidFill>
                  <a:srgbClr val="000000"/>
                </a:solidFill>
              </a:rPr>
              <a:t>BotSed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), w tkance </a:t>
            </a:r>
            <a:r>
              <a:rPr lang="pl-PL" altLang="pl-PL" sz="1600" b="1" dirty="0">
                <a:solidFill>
                  <a:srgbClr val="000000"/>
                </a:solidFill>
              </a:rPr>
              <a:t>śledzia (M-3 </a:t>
            </a:r>
            <a:r>
              <a:rPr lang="pl-PL" altLang="pl-PL" sz="1600" b="1" dirty="0" err="1">
                <a:solidFill>
                  <a:srgbClr val="000000"/>
                </a:solidFill>
              </a:rPr>
              <a:t>HerTis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), w tkance </a:t>
            </a:r>
            <a:r>
              <a:rPr lang="pl-PL" altLang="pl-PL" sz="1600" b="1" dirty="0">
                <a:solidFill>
                  <a:srgbClr val="000000"/>
                </a:solidFill>
              </a:rPr>
              <a:t>kormorana (M-4 </a:t>
            </a:r>
            <a:r>
              <a:rPr lang="pl-PL" altLang="pl-PL" sz="1600" b="1" dirty="0" err="1">
                <a:solidFill>
                  <a:srgbClr val="000000"/>
                </a:solidFill>
              </a:rPr>
              <a:t>CormTis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), w tkance dorsza </a:t>
            </a:r>
            <a:r>
              <a:rPr lang="pl-PL" altLang="pl-PL" sz="1600" b="1" dirty="0">
                <a:solidFill>
                  <a:srgbClr val="000000"/>
                </a:solidFill>
              </a:rPr>
              <a:t>(M-5 </a:t>
            </a:r>
            <a:r>
              <a:rPr lang="pl-PL" altLang="pl-PL" sz="1600" b="1" dirty="0" err="1">
                <a:solidFill>
                  <a:srgbClr val="000000"/>
                </a:solidFill>
              </a:rPr>
              <a:t>CodTis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</a:t>
            </a:r>
            <a:endParaRPr lang="pl-PL" altLang="pl-PL" sz="1600" b="1" dirty="0">
              <a:solidFill>
                <a:srgbClr val="00000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3568" y="3068960"/>
            <a:ext cx="7848872" cy="864096"/>
          </a:xfrm>
          <a:prstGeom prst="rect">
            <a:avLst/>
          </a:prstGeom>
          <a:solidFill>
            <a:srgbClr val="F8F7C5"/>
          </a:solidFill>
          <a:ln w="15875">
            <a:solidFill>
              <a:srgbClr val="99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l-PL" altLang="pl-PL" sz="1600" dirty="0">
                <a:solidFill>
                  <a:srgbClr val="000000"/>
                </a:solidFill>
              </a:rPr>
              <a:t>w celu sprawdzenia dokładności </a:t>
            </a:r>
            <a:r>
              <a:rPr lang="pl-PL" altLang="pl-PL" sz="1600" dirty="0" smtClean="0">
                <a:solidFill>
                  <a:srgbClr val="000000"/>
                </a:solidFill>
              </a:rPr>
              <a:t>i poprawności opracowanych procedur oznaczono pierwiastki </a:t>
            </a:r>
            <a:r>
              <a:rPr lang="pl-PL" altLang="pl-PL" sz="1600" dirty="0">
                <a:solidFill>
                  <a:srgbClr val="000000"/>
                </a:solidFill>
              </a:rPr>
              <a:t>w certyfikowanych materiałach odniesienia: RM-8704 Buffalo River </a:t>
            </a:r>
            <a:r>
              <a:rPr lang="pl-PL" altLang="pl-PL" sz="1600" dirty="0" err="1">
                <a:solidFill>
                  <a:srgbClr val="000000"/>
                </a:solidFill>
              </a:rPr>
              <a:t>Sediment</a:t>
            </a:r>
            <a:r>
              <a:rPr lang="pl-PL" altLang="pl-PL" sz="1600" dirty="0">
                <a:solidFill>
                  <a:srgbClr val="000000"/>
                </a:solidFill>
              </a:rPr>
              <a:t> oraz ERM-BB422 Fish </a:t>
            </a:r>
            <a:r>
              <a:rPr lang="pl-PL" altLang="pl-PL" sz="1600" dirty="0" err="1">
                <a:solidFill>
                  <a:srgbClr val="000000"/>
                </a:solidFill>
              </a:rPr>
              <a:t>muscle</a:t>
            </a:r>
            <a:endParaRPr lang="pl-PL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83568" y="4077072"/>
            <a:ext cx="7848872" cy="504056"/>
          </a:xfrm>
          <a:prstGeom prst="rect">
            <a:avLst/>
          </a:prstGeom>
          <a:solidFill>
            <a:srgbClr val="F8F7C5"/>
          </a:solidFill>
          <a:ln w="15875">
            <a:solidFill>
              <a:srgbClr val="99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 algn="just">
              <a:spcBef>
                <a:spcPts val="2400"/>
              </a:spcBef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tx1"/>
                </a:solidFill>
                <a:cs typeface="Arial" pitchFamily="34" charset="0"/>
              </a:rPr>
              <a:t>opracowano metodę UHPLC-MS/MS do oznaczania 8 wybranych </a:t>
            </a:r>
            <a:r>
              <a:rPr lang="pl-PL" sz="1600" dirty="0">
                <a:solidFill>
                  <a:schemeClr val="tx1"/>
                </a:solidFill>
                <a:cs typeface="Arial" pitchFamily="34" charset="0"/>
              </a:rPr>
              <a:t>leków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83568" y="4725144"/>
            <a:ext cx="7848872" cy="936104"/>
          </a:xfrm>
          <a:prstGeom prst="rect">
            <a:avLst/>
          </a:prstGeom>
          <a:solidFill>
            <a:srgbClr val="F8F7C5"/>
          </a:solidFill>
          <a:ln w="15875">
            <a:solidFill>
              <a:srgbClr val="99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tx1"/>
                </a:solidFill>
                <a:cs typeface="Arial" pitchFamily="34" charset="0"/>
              </a:rPr>
              <a:t>opracowano procedury wydzielania badanych leków </a:t>
            </a: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z osadów dennych </a:t>
            </a:r>
            <a:b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pl-PL" altLang="pl-PL" sz="1600" b="1" dirty="0">
                <a:solidFill>
                  <a:srgbClr val="000000"/>
                </a:solidFill>
              </a:rPr>
              <a:t>M-2 </a:t>
            </a:r>
            <a:r>
              <a:rPr lang="pl-PL" altLang="pl-PL" sz="1600" b="1" dirty="0" err="1" smtClean="0">
                <a:solidFill>
                  <a:srgbClr val="000000"/>
                </a:solidFill>
              </a:rPr>
              <a:t>BotSed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), z mączki śledziowej (M-3 </a:t>
            </a:r>
            <a:r>
              <a:rPr lang="pl-PL" altLang="pl-PL" sz="1600" b="1" dirty="0" err="1" smtClean="0">
                <a:solidFill>
                  <a:srgbClr val="000000"/>
                </a:solidFill>
              </a:rPr>
              <a:t>HerTis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</a:t>
            </a: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 oraz z tkanki dorsza (</a:t>
            </a:r>
            <a:r>
              <a:rPr lang="pl-PL" altLang="pl-PL" sz="1600" b="1" dirty="0">
                <a:solidFill>
                  <a:srgbClr val="000000"/>
                </a:solidFill>
              </a:rPr>
              <a:t>M-5 </a:t>
            </a:r>
            <a:r>
              <a:rPr lang="pl-PL" altLang="pl-PL" sz="1600" b="1" dirty="0" err="1" smtClean="0">
                <a:solidFill>
                  <a:srgbClr val="000000"/>
                </a:solidFill>
              </a:rPr>
              <a:t>CodTis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</a:t>
            </a:r>
            <a:endParaRPr lang="pl-PL" sz="16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Prostokąt 8"/>
          <p:cNvSpPr/>
          <p:nvPr/>
        </p:nvSpPr>
        <p:spPr>
          <a:xfrm>
            <a:off x="683568" y="5782934"/>
            <a:ext cx="7848872" cy="936104"/>
          </a:xfrm>
          <a:prstGeom prst="rect">
            <a:avLst/>
          </a:prstGeom>
          <a:solidFill>
            <a:srgbClr val="F8F7C5"/>
          </a:solidFill>
          <a:ln w="15875">
            <a:solidFill>
              <a:srgbClr val="99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tx1"/>
                </a:solidFill>
                <a:cs typeface="Arial" pitchFamily="34" charset="0"/>
              </a:rPr>
              <a:t>opracowane procedury zastosowano do oznaczania leków </a:t>
            </a: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w osadzie dennym</a:t>
            </a:r>
            <a:b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pl-PL" altLang="pl-PL" sz="1600" b="1" dirty="0">
                <a:solidFill>
                  <a:srgbClr val="000000"/>
                </a:solidFill>
              </a:rPr>
              <a:t>M-2 </a:t>
            </a:r>
            <a:r>
              <a:rPr lang="pl-PL" altLang="pl-PL" sz="1600" b="1" dirty="0" err="1" smtClean="0">
                <a:solidFill>
                  <a:srgbClr val="000000"/>
                </a:solidFill>
              </a:rPr>
              <a:t>BotSed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), w mące śledziowej (M-3 </a:t>
            </a:r>
            <a:r>
              <a:rPr lang="pl-PL" altLang="pl-PL" sz="1600" b="1" dirty="0" err="1" smtClean="0">
                <a:solidFill>
                  <a:srgbClr val="000000"/>
                </a:solidFill>
              </a:rPr>
              <a:t>HerTis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</a:t>
            </a: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 oraz w tkance dorsza (</a:t>
            </a:r>
            <a:r>
              <a:rPr lang="pl-PL" altLang="pl-PL" sz="1600" b="1" dirty="0">
                <a:solidFill>
                  <a:srgbClr val="000000"/>
                </a:solidFill>
              </a:rPr>
              <a:t>M-5 </a:t>
            </a:r>
            <a:r>
              <a:rPr lang="pl-PL" altLang="pl-PL" sz="1600" b="1" dirty="0" err="1" smtClean="0">
                <a:solidFill>
                  <a:srgbClr val="000000"/>
                </a:solidFill>
              </a:rPr>
              <a:t>CodTis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</a:t>
            </a:r>
            <a:endParaRPr lang="pl-PL" sz="16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971600" y="1315296"/>
            <a:ext cx="3528392" cy="612558"/>
            <a:chOff x="1224133" y="432036"/>
            <a:chExt cx="5544616" cy="1053477"/>
          </a:xfrm>
          <a:scene3d>
            <a:camera prst="orthographicFront"/>
            <a:lightRig rig="flat" dir="t"/>
          </a:scene3d>
        </p:grpSpPr>
        <p:sp>
          <p:nvSpPr>
            <p:cNvPr id="5" name="Prostokąt 4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1600" b="1" kern="1200" baseline="0" dirty="0" smtClean="0">
                  <a:solidFill>
                    <a:srgbClr val="FF0000"/>
                  </a:solidFill>
                </a:rPr>
                <a:t>Wybrane pierwiastki 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1600" b="1" kern="1200" baseline="0" dirty="0" smtClean="0"/>
                <a:t>Ag, Cd, Co, Cu, Fe, Mn, Ni, Pb, Zn</a:t>
              </a:r>
              <a:endParaRPr lang="pl-PL" sz="1600" b="1" kern="1200" dirty="0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35496" y="2252173"/>
            <a:ext cx="2376264" cy="515822"/>
            <a:chOff x="360033" y="2736300"/>
            <a:chExt cx="3455404" cy="1053477"/>
          </a:xfrm>
          <a:scene3d>
            <a:camera prst="orthographicFront"/>
            <a:lightRig rig="flat" dir="t"/>
          </a:scene3d>
        </p:grpSpPr>
        <p:sp>
          <p:nvSpPr>
            <p:cNvPr id="8" name="Prostokąt 7"/>
            <p:cNvSpPr/>
            <p:nvPr/>
          </p:nvSpPr>
          <p:spPr>
            <a:xfrm>
              <a:off x="360033" y="2736300"/>
              <a:ext cx="3455404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360033" y="2736300"/>
              <a:ext cx="3455404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b="1" kern="1200" baseline="0" dirty="0" smtClean="0">
                  <a:solidFill>
                    <a:srgbClr val="FF0000"/>
                  </a:solidFill>
                </a:rPr>
                <a:t>F-AAS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b="1" kern="1200" baseline="0" dirty="0" smtClean="0"/>
                <a:t>Cu, Fe, Mn, Ni, Pb, Zn</a:t>
              </a:r>
              <a:endParaRPr lang="pl-PL" b="1" kern="1200" dirty="0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1610092" y="2852936"/>
            <a:ext cx="2457852" cy="580876"/>
            <a:chOff x="2952313" y="3888435"/>
            <a:chExt cx="3455404" cy="1053477"/>
          </a:xfrm>
          <a:scene3d>
            <a:camera prst="orthographicFront"/>
            <a:lightRig rig="flat" dir="t"/>
          </a:scene3d>
        </p:grpSpPr>
        <p:sp>
          <p:nvSpPr>
            <p:cNvPr id="11" name="Prostokąt 10"/>
            <p:cNvSpPr/>
            <p:nvPr/>
          </p:nvSpPr>
          <p:spPr>
            <a:xfrm>
              <a:off x="2952313" y="3888435"/>
              <a:ext cx="3455404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2952313" y="3888435"/>
              <a:ext cx="3455404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b="1" kern="1200" baseline="0" dirty="0" smtClean="0">
                  <a:solidFill>
                    <a:srgbClr val="FF0000"/>
                  </a:solidFill>
                </a:rPr>
                <a:t>ET-AAS</a:t>
              </a:r>
              <a:r>
                <a:rPr lang="pl-PL" altLang="pl-PL" b="1" kern="1200" baseline="0" dirty="0" smtClean="0"/>
                <a:t>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b="1" kern="1200" baseline="0" dirty="0" smtClean="0"/>
                <a:t>Ag, Cd, Co, Fe, Mn, Pb</a:t>
              </a:r>
              <a:endParaRPr lang="pl-PL" b="1" kern="1200" dirty="0"/>
            </a:p>
          </p:txBody>
        </p:sp>
      </p:grpSp>
      <p:sp>
        <p:nvSpPr>
          <p:cNvPr id="16" name="Prążkowana strzałka w prawo 15"/>
          <p:cNvSpPr/>
          <p:nvPr/>
        </p:nvSpPr>
        <p:spPr>
          <a:xfrm rot="5400000">
            <a:off x="1238356" y="1921303"/>
            <a:ext cx="228856" cy="241958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ążkowana strzałka w prawo 16"/>
          <p:cNvSpPr/>
          <p:nvPr/>
        </p:nvSpPr>
        <p:spPr>
          <a:xfrm rot="5400000">
            <a:off x="3956413" y="1921303"/>
            <a:ext cx="228856" cy="241958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ążkowana strzałka w prawo 17"/>
          <p:cNvSpPr/>
          <p:nvPr/>
        </p:nvSpPr>
        <p:spPr>
          <a:xfrm rot="5400000">
            <a:off x="2677172" y="2038228"/>
            <a:ext cx="523361" cy="241958"/>
          </a:xfrm>
          <a:prstGeom prst="stripedRightArrow">
            <a:avLst>
              <a:gd name="adj1" fmla="val 50000"/>
              <a:gd name="adj2" fmla="val 833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O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ZNACZANIE METALI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22831" y="4365703"/>
            <a:ext cx="45575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b="1" dirty="0" smtClean="0"/>
              <a:t>Rys. 1. </a:t>
            </a:r>
            <a:r>
              <a:rPr lang="en-US" dirty="0" err="1" smtClean="0"/>
              <a:t>Woltamogram</a:t>
            </a:r>
            <a:r>
              <a:rPr lang="en-US" dirty="0" smtClean="0"/>
              <a:t> </a:t>
            </a:r>
            <a:r>
              <a:rPr lang="pl-PL" dirty="0" smtClean="0"/>
              <a:t>metali w </a:t>
            </a:r>
            <a:r>
              <a:rPr lang="en-US" dirty="0" err="1" smtClean="0"/>
              <a:t>prób</a:t>
            </a:r>
            <a:r>
              <a:rPr lang="pl-PL" dirty="0" smtClean="0"/>
              <a:t>ce</a:t>
            </a:r>
            <a:r>
              <a:rPr lang="en-US" dirty="0" smtClean="0"/>
              <a:t> </a:t>
            </a:r>
            <a:r>
              <a:rPr lang="en-US" dirty="0" err="1"/>
              <a:t>osadu</a:t>
            </a:r>
            <a:r>
              <a:rPr lang="en-US" dirty="0"/>
              <a:t> </a:t>
            </a:r>
            <a:r>
              <a:rPr lang="en-US" dirty="0" err="1"/>
              <a:t>dennego</a:t>
            </a:r>
            <a:r>
              <a:rPr lang="en-US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(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mineralizacji</a:t>
            </a:r>
            <a:r>
              <a:rPr lang="en-US" dirty="0"/>
              <a:t>) </a:t>
            </a:r>
            <a:r>
              <a:rPr lang="en-US" dirty="0" err="1"/>
              <a:t>zarejestrowany</a:t>
            </a:r>
            <a:r>
              <a:rPr lang="en-US" dirty="0"/>
              <a:t> </a:t>
            </a:r>
            <a:r>
              <a:rPr lang="en-US" dirty="0" err="1"/>
              <a:t>przy</a:t>
            </a:r>
            <a:r>
              <a:rPr lang="en-US" dirty="0"/>
              <a:t> pH 4.</a:t>
            </a:r>
            <a:endParaRPr lang="pl-PL" dirty="0"/>
          </a:p>
          <a:p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107504" y="5020258"/>
            <a:ext cx="864096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altLang="pl-PL" sz="1600" b="1" dirty="0">
                <a:solidFill>
                  <a:srgbClr val="000000"/>
                </a:solidFill>
              </a:rPr>
              <a:t>Parametry prowadzonych oznaczeń techniką 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DPV </a:t>
            </a:r>
            <a:r>
              <a:rPr lang="pl-PL" altLang="pl-PL" sz="1600" b="1" dirty="0">
                <a:solidFill>
                  <a:srgbClr val="000000"/>
                </a:solidFill>
              </a:rPr>
              <a:t>w tkankach 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ryb:</a:t>
            </a:r>
          </a:p>
          <a:p>
            <a:pPr marL="539750" indent="-2698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altLang="pl-PL" sz="1600" b="1" dirty="0" smtClean="0">
                <a:solidFill>
                  <a:srgbClr val="000000"/>
                </a:solidFill>
              </a:rPr>
              <a:t>potencjał: </a:t>
            </a:r>
            <a:r>
              <a:rPr lang="pl-PL" altLang="pl-PL" sz="1600" dirty="0" smtClean="0">
                <a:solidFill>
                  <a:srgbClr val="000000"/>
                </a:solidFill>
              </a:rPr>
              <a:t>-900 </a:t>
            </a:r>
            <a:r>
              <a:rPr lang="pl-PL" altLang="pl-PL" sz="1600" dirty="0" err="1" smtClean="0">
                <a:solidFill>
                  <a:srgbClr val="000000"/>
                </a:solidFill>
              </a:rPr>
              <a:t>mV</a:t>
            </a:r>
            <a:r>
              <a:rPr lang="pl-PL" altLang="pl-PL" sz="1600" dirty="0" smtClean="0">
                <a:solidFill>
                  <a:srgbClr val="000000"/>
                </a:solidFill>
              </a:rPr>
              <a:t> dla Zn, -560 </a:t>
            </a:r>
            <a:r>
              <a:rPr lang="pl-PL" altLang="pl-PL" sz="1600" dirty="0" err="1" smtClean="0">
                <a:solidFill>
                  <a:srgbClr val="000000"/>
                </a:solidFill>
              </a:rPr>
              <a:t>mV</a:t>
            </a:r>
            <a:r>
              <a:rPr lang="pl-PL" altLang="pl-PL" sz="1600" dirty="0" smtClean="0">
                <a:solidFill>
                  <a:srgbClr val="000000"/>
                </a:solidFill>
              </a:rPr>
              <a:t> dla Cd, -364 </a:t>
            </a:r>
            <a:r>
              <a:rPr lang="pl-PL" altLang="pl-PL" sz="1600" dirty="0" err="1" smtClean="0">
                <a:solidFill>
                  <a:srgbClr val="000000"/>
                </a:solidFill>
              </a:rPr>
              <a:t>mV</a:t>
            </a:r>
            <a:r>
              <a:rPr lang="pl-PL" altLang="pl-PL" sz="1600" dirty="0" smtClean="0">
                <a:solidFill>
                  <a:srgbClr val="000000"/>
                </a:solidFill>
              </a:rPr>
              <a:t> dla Pb, -40 </a:t>
            </a:r>
            <a:r>
              <a:rPr lang="pl-PL" altLang="pl-PL" sz="1600" dirty="0" err="1" smtClean="0">
                <a:solidFill>
                  <a:srgbClr val="000000"/>
                </a:solidFill>
              </a:rPr>
              <a:t>mV</a:t>
            </a:r>
            <a:r>
              <a:rPr lang="pl-PL" altLang="pl-PL" sz="1600" dirty="0" smtClean="0">
                <a:solidFill>
                  <a:srgbClr val="000000"/>
                </a:solidFill>
              </a:rPr>
              <a:t> dla Cu</a:t>
            </a:r>
          </a:p>
          <a:p>
            <a:pPr marL="539750" indent="-2698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altLang="pl-PL" sz="1600" b="1" dirty="0" smtClean="0">
                <a:solidFill>
                  <a:srgbClr val="000000"/>
                </a:solidFill>
              </a:rPr>
              <a:t>elektrolit podstawowy: 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0,1 M </a:t>
            </a:r>
            <a:r>
              <a:rPr lang="pl-PL" altLang="pl-PL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HCl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+ bufor amonowy (</a:t>
            </a:r>
            <a:r>
              <a:rPr lang="pl-PL" altLang="pl-PL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4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pl-PL" altLang="pl-PL" sz="1600" dirty="0">
                <a:solidFill>
                  <a:srgbClr val="000000"/>
                </a:solidFill>
              </a:rPr>
              <a:t> </a:t>
            </a:r>
            <a:r>
              <a:rPr lang="pl-PL" altLang="pl-PL" sz="1600" dirty="0" smtClean="0">
                <a:solidFill>
                  <a:srgbClr val="000000"/>
                </a:solidFill>
              </a:rPr>
              <a:t>dla Zn, 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0,1 M </a:t>
            </a:r>
            <a:r>
              <a:rPr lang="pl-PL" altLang="pl-PL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HCl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pl-PL" altLang="pl-PL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1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dla Cd, Pb, Cu</a:t>
            </a:r>
          </a:p>
          <a:p>
            <a:pPr marL="539750" indent="-2698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altLang="pl-PL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szybkość </a:t>
            </a:r>
            <a:r>
              <a:rPr lang="pl-PL" altLang="pl-PL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przemiatania </a:t>
            </a:r>
            <a:r>
              <a:rPr lang="pl-PL" altLang="pl-PL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potencjałem: 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25 </a:t>
            </a:r>
            <a:r>
              <a:rPr lang="pl-PL" altLang="pl-PL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mV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/s</a:t>
            </a:r>
          </a:p>
          <a:p>
            <a:pPr marL="539750" lvl="0" indent="-2698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altLang="pl-PL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czas zatężania: 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100 s</a:t>
            </a:r>
            <a:endParaRPr lang="pl-PL" altLang="pl-PL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0695_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2981"/>
            <a:ext cx="3960064" cy="255043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a 23"/>
          <p:cNvGrpSpPr/>
          <p:nvPr/>
        </p:nvGrpSpPr>
        <p:grpSpPr>
          <a:xfrm>
            <a:off x="3383868" y="2265106"/>
            <a:ext cx="2376264" cy="515822"/>
            <a:chOff x="4969531" y="2664294"/>
            <a:chExt cx="3455404" cy="1053477"/>
          </a:xfrm>
          <a:scene3d>
            <a:camera prst="orthographicFront"/>
            <a:lightRig rig="flat" dir="t"/>
          </a:scene3d>
        </p:grpSpPr>
        <p:sp>
          <p:nvSpPr>
            <p:cNvPr id="25" name="Prostokąt 24"/>
            <p:cNvSpPr/>
            <p:nvPr/>
          </p:nvSpPr>
          <p:spPr>
            <a:xfrm>
              <a:off x="4969531" y="2664294"/>
              <a:ext cx="3455404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Prostokąt 25"/>
            <p:cNvSpPr/>
            <p:nvPr/>
          </p:nvSpPr>
          <p:spPr>
            <a:xfrm>
              <a:off x="4969531" y="2664294"/>
              <a:ext cx="3455404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b="1" kern="1200" baseline="0" dirty="0" smtClean="0">
                  <a:solidFill>
                    <a:srgbClr val="FF0000"/>
                  </a:solidFill>
                </a:rPr>
                <a:t>DPV – HMDE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b="1" kern="1200" baseline="0" dirty="0" smtClean="0"/>
                <a:t>Cd, Cu, Pb, Zn</a:t>
              </a:r>
              <a:endParaRPr lang="pl-PL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09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O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ZNACZANIE METALI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51520" y="4811668"/>
            <a:ext cx="8423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rgbClr val="000000"/>
                </a:solidFill>
              </a:rPr>
              <a:t>Przyprowadzano analizę 500 próbek – osadów dennych, tkanek dorsza, tkanek śledzia oraz tkanek kormorana – wyniki przekazano do Instytut Chemii i Techniki Jądrowej </a:t>
            </a:r>
            <a:br>
              <a:rPr lang="pl-PL" altLang="pl-PL" sz="1600" dirty="0" smtClean="0">
                <a:solidFill>
                  <a:srgbClr val="000000"/>
                </a:solidFill>
              </a:rPr>
            </a:br>
            <a:r>
              <a:rPr lang="pl-PL" altLang="pl-PL" sz="1600" dirty="0" smtClean="0">
                <a:solidFill>
                  <a:srgbClr val="000000"/>
                </a:solidFill>
              </a:rPr>
              <a:t>w Warszawie</a:t>
            </a:r>
            <a:endParaRPr lang="pl-PL" altLang="pl-PL" sz="16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rgbClr val="000000"/>
                </a:solidFill>
              </a:rPr>
              <a:t>Przeprowadzono </a:t>
            </a:r>
            <a:r>
              <a:rPr lang="pl-PL" altLang="pl-PL" sz="1600" dirty="0">
                <a:solidFill>
                  <a:srgbClr val="000000"/>
                </a:solidFill>
              </a:rPr>
              <a:t>badania </a:t>
            </a:r>
            <a:r>
              <a:rPr lang="pl-PL" altLang="pl-PL" sz="1600" dirty="0" smtClean="0">
                <a:solidFill>
                  <a:srgbClr val="000000"/>
                </a:solidFill>
              </a:rPr>
              <a:t>jednorodności </a:t>
            </a:r>
            <a:r>
              <a:rPr lang="pl-PL" altLang="pl-PL" sz="1600" dirty="0">
                <a:solidFill>
                  <a:srgbClr val="000000"/>
                </a:solidFill>
              </a:rPr>
              <a:t>dla wybranych pierwiastków (wyniki </a:t>
            </a:r>
            <a:r>
              <a:rPr lang="pl-PL" altLang="pl-PL" sz="1600" dirty="0" smtClean="0">
                <a:solidFill>
                  <a:srgbClr val="000000"/>
                </a:solidFill>
              </a:rPr>
              <a:t>nie różnią się statystycznie)</a:t>
            </a:r>
            <a:endParaRPr lang="pl-PL" altLang="pl-PL" sz="1600" dirty="0">
              <a:solidFill>
                <a:srgbClr val="000000"/>
              </a:solidFill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723016471"/>
              </p:ext>
            </p:extLst>
          </p:nvPr>
        </p:nvGraphicFramePr>
        <p:xfrm>
          <a:off x="0" y="1412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259725289"/>
              </p:ext>
            </p:extLst>
          </p:nvPr>
        </p:nvGraphicFramePr>
        <p:xfrm>
          <a:off x="4572000" y="1412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" y="4077072"/>
            <a:ext cx="899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1400" b="1" baseline="0" dirty="0">
                <a:solidFill>
                  <a:srgbClr val="000000"/>
                </a:solidFill>
                <a:latin typeface="+mj-lt"/>
              </a:rPr>
              <a:t>Rys. </a:t>
            </a:r>
            <a:r>
              <a:rPr lang="pl-PL" altLang="pl-PL" sz="1400" b="1" baseline="0" dirty="0" smtClean="0">
                <a:solidFill>
                  <a:srgbClr val="000000"/>
                </a:solidFill>
                <a:latin typeface="+mj-lt"/>
              </a:rPr>
              <a:t>2. </a:t>
            </a:r>
            <a:r>
              <a:rPr lang="pl-PL" altLang="pl-PL" sz="1400" baseline="0" dirty="0">
                <a:solidFill>
                  <a:srgbClr val="000000"/>
                </a:solidFill>
                <a:latin typeface="+mj-lt"/>
              </a:rPr>
              <a:t>Zawartości wybranych pierwiastków w próbkach osadów dennych wyznaczone różnymi technikami</a:t>
            </a:r>
          </a:p>
        </p:txBody>
      </p:sp>
    </p:spTree>
    <p:extLst>
      <p:ext uri="{BB962C8B-B14F-4D97-AF65-F5344CB8AC3E}">
        <p14:creationId xmlns:p14="http://schemas.microsoft.com/office/powerpoint/2010/main" val="28168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107504" y="1196752"/>
            <a:ext cx="2978262" cy="720080"/>
            <a:chOff x="1224133" y="432036"/>
            <a:chExt cx="5544616" cy="1053477"/>
          </a:xfrm>
          <a:scene3d>
            <a:camera prst="orthographicFront"/>
            <a:lightRig rig="flat" dir="t"/>
          </a:scene3d>
        </p:grpSpPr>
        <p:sp>
          <p:nvSpPr>
            <p:cNvPr id="6" name="Prostokąt 5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Prostokąt 6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1600" b="1" kern="1200" baseline="0" dirty="0" smtClean="0">
                  <a:solidFill>
                    <a:srgbClr val="FF0000"/>
                  </a:solidFill>
                </a:rPr>
                <a:t>WARUNKI</a:t>
              </a:r>
              <a:r>
                <a:rPr lang="pl-PL" altLang="pl-PL" sz="1600" b="1" kern="1200" dirty="0" smtClean="0">
                  <a:solidFill>
                    <a:srgbClr val="FF0000"/>
                  </a:solidFill>
                </a:rPr>
                <a:t> CHROMATOGRAFICZNE</a:t>
              </a:r>
              <a:endParaRPr lang="pl-PL" sz="1600" b="1" kern="1200" dirty="0"/>
            </a:p>
          </p:txBody>
        </p:sp>
      </p:grpSp>
      <p:sp>
        <p:nvSpPr>
          <p:cNvPr id="8" name="Prążkowana strzałka w prawo 7"/>
          <p:cNvSpPr/>
          <p:nvPr/>
        </p:nvSpPr>
        <p:spPr>
          <a:xfrm rot="5400000">
            <a:off x="2599957" y="1863071"/>
            <a:ext cx="611578" cy="360040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150096" y="1196401"/>
            <a:ext cx="610242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20000"/>
              </a:lnSpc>
              <a:defRPr/>
            </a:pPr>
            <a:r>
              <a:rPr lang="pl-PL" sz="1600" b="1" dirty="0" smtClean="0"/>
              <a:t>Laboratorium 1 </a:t>
            </a:r>
          </a:p>
          <a:p>
            <a:pPr marL="285750" lvl="1" indent="-285750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sz="1600" dirty="0" smtClean="0"/>
              <a:t>UHPLC-UV oraz UHPLC-MS/MS</a:t>
            </a:r>
          </a:p>
          <a:p>
            <a:pPr marL="285750" lvl="1" indent="-28575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sz="1600" dirty="0" smtClean="0"/>
              <a:t>kolumna:</a:t>
            </a:r>
            <a:r>
              <a:rPr lang="pl-PL" altLang="pl-PL" sz="1600" dirty="0" smtClean="0">
                <a:solidFill>
                  <a:srgbClr val="000000"/>
                </a:solidFill>
              </a:rPr>
              <a:t> </a:t>
            </a:r>
            <a:r>
              <a:rPr lang="pl-PL" altLang="pl-PL" sz="1600" dirty="0">
                <a:solidFill>
                  <a:srgbClr val="000000"/>
                </a:solidFill>
              </a:rPr>
              <a:t>Kolumna </a:t>
            </a:r>
            <a:r>
              <a:rPr lang="pl-PL" altLang="pl-PL" sz="1600" dirty="0" err="1">
                <a:solidFill>
                  <a:srgbClr val="000000"/>
                </a:solidFill>
              </a:rPr>
              <a:t>Hypersil</a:t>
            </a:r>
            <a:r>
              <a:rPr lang="pl-PL" altLang="pl-PL" sz="1600" dirty="0">
                <a:solidFill>
                  <a:srgbClr val="000000"/>
                </a:solidFill>
              </a:rPr>
              <a:t> GOLD (100 </a:t>
            </a:r>
            <a:r>
              <a:rPr lang="en-US" sz="1600" dirty="0"/>
              <a:t>×</a:t>
            </a:r>
            <a:r>
              <a:rPr lang="pl-PL" altLang="pl-PL" sz="1600" dirty="0" smtClean="0">
                <a:solidFill>
                  <a:srgbClr val="000000"/>
                </a:solidFill>
              </a:rPr>
              <a:t> 2,1 </a:t>
            </a:r>
            <a:r>
              <a:rPr lang="pl-PL" altLang="pl-PL" sz="1600" dirty="0">
                <a:solidFill>
                  <a:srgbClr val="000000"/>
                </a:solidFill>
              </a:rPr>
              <a:t>mm; </a:t>
            </a:r>
            <a:r>
              <a:rPr lang="pl-PL" altLang="pl-PL" sz="1600" dirty="0" smtClean="0">
                <a:solidFill>
                  <a:srgbClr val="000000"/>
                </a:solidFill>
              </a:rPr>
              <a:t>1,9 </a:t>
            </a:r>
            <a:r>
              <a:rPr lang="pl-PL" altLang="pl-PL" sz="1600" dirty="0" err="1">
                <a:solidFill>
                  <a:srgbClr val="000000"/>
                </a:solidFill>
              </a:rPr>
              <a:t>um</a:t>
            </a:r>
            <a:r>
              <a:rPr lang="pl-PL" altLang="pl-PL" sz="1600" dirty="0">
                <a:solidFill>
                  <a:srgbClr val="000000"/>
                </a:solidFill>
              </a:rPr>
              <a:t>) </a:t>
            </a:r>
            <a:endParaRPr lang="pl-PL" sz="1600" dirty="0" smtClean="0"/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temperatura kolumny: 35ºC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faza ruchoma: (A) 0,1% kwas mrówkowy w wodzie </a:t>
            </a:r>
          </a:p>
          <a:p>
            <a:pPr lvl="0">
              <a:lnSpc>
                <a:spcPct val="120000"/>
              </a:lnSpc>
              <a:spcAft>
                <a:spcPts val="0"/>
              </a:spcAft>
              <a:tabLst>
                <a:tab pos="1614488" algn="l"/>
              </a:tabLst>
            </a:pPr>
            <a:r>
              <a:rPr lang="pl-PL" sz="1600" dirty="0" smtClean="0"/>
              <a:t>	(B) </a:t>
            </a:r>
            <a:r>
              <a:rPr lang="pl-PL" sz="1600" dirty="0" err="1" smtClean="0"/>
              <a:t>acetonitryl</a:t>
            </a:r>
            <a:endParaRPr lang="pl-PL" sz="1600" dirty="0" smtClean="0"/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err="1" smtClean="0"/>
              <a:t>elucja</a:t>
            </a:r>
            <a:r>
              <a:rPr lang="pl-PL" sz="1600" dirty="0" smtClean="0"/>
              <a:t> gradientowa</a:t>
            </a:r>
            <a:endParaRPr lang="pl-PL" sz="16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225586" y="5157192"/>
            <a:ext cx="2978262" cy="576064"/>
            <a:chOff x="1224133" y="432036"/>
            <a:chExt cx="5544616" cy="1053477"/>
          </a:xfrm>
          <a:scene3d>
            <a:camera prst="orthographicFront"/>
            <a:lightRig rig="flat" dir="t"/>
          </a:scene3d>
        </p:grpSpPr>
        <p:sp>
          <p:nvSpPr>
            <p:cNvPr id="12" name="Prostokąt 11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1600" b="1" kern="1200" baseline="0" dirty="0" smtClean="0">
                  <a:solidFill>
                    <a:srgbClr val="FF0000"/>
                  </a:solidFill>
                </a:rPr>
                <a:t>OZNACZANE FARMACEUTYKI</a:t>
              </a:r>
              <a:endParaRPr lang="pl-PL" sz="1600" b="1" kern="1200" dirty="0"/>
            </a:p>
          </p:txBody>
        </p:sp>
      </p:grpSp>
      <p:pic>
        <p:nvPicPr>
          <p:cNvPr id="21" name="Obraz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Prostokąt 15"/>
          <p:cNvSpPr/>
          <p:nvPr/>
        </p:nvSpPr>
        <p:spPr>
          <a:xfrm>
            <a:off x="467544" y="5840694"/>
            <a:ext cx="563293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20000"/>
              </a:lnSpc>
              <a:defRPr/>
            </a:pPr>
            <a:r>
              <a:rPr lang="pl-PL" altLang="pl-PL" sz="1600" dirty="0" err="1">
                <a:solidFill>
                  <a:srgbClr val="000000"/>
                </a:solidFill>
              </a:rPr>
              <a:t>ibuprofen</a:t>
            </a:r>
            <a:r>
              <a:rPr lang="pl-PL" altLang="pl-PL" sz="1600" dirty="0">
                <a:solidFill>
                  <a:srgbClr val="000000"/>
                </a:solidFill>
              </a:rPr>
              <a:t> (IBU), </a:t>
            </a:r>
            <a:r>
              <a:rPr lang="pl-PL" altLang="pl-PL" sz="1600" dirty="0" err="1">
                <a:solidFill>
                  <a:srgbClr val="000000"/>
                </a:solidFill>
              </a:rPr>
              <a:t>naproksen</a:t>
            </a:r>
            <a:r>
              <a:rPr lang="pl-PL" altLang="pl-PL" sz="1600" dirty="0">
                <a:solidFill>
                  <a:srgbClr val="000000"/>
                </a:solidFill>
              </a:rPr>
              <a:t> (NAP), </a:t>
            </a:r>
            <a:r>
              <a:rPr lang="pl-PL" altLang="pl-PL" sz="1600" dirty="0" err="1">
                <a:solidFill>
                  <a:srgbClr val="000000"/>
                </a:solidFill>
              </a:rPr>
              <a:t>diklofenak</a:t>
            </a:r>
            <a:r>
              <a:rPr lang="pl-PL" altLang="pl-PL" sz="1600" dirty="0">
                <a:solidFill>
                  <a:srgbClr val="000000"/>
                </a:solidFill>
              </a:rPr>
              <a:t> (DIC), </a:t>
            </a:r>
            <a:r>
              <a:rPr lang="pl-PL" altLang="pl-PL" sz="1600" dirty="0" err="1">
                <a:solidFill>
                  <a:srgbClr val="000000"/>
                </a:solidFill>
              </a:rPr>
              <a:t>metoprolol</a:t>
            </a:r>
            <a:r>
              <a:rPr lang="pl-PL" altLang="pl-PL" sz="1600" dirty="0">
                <a:solidFill>
                  <a:srgbClr val="000000"/>
                </a:solidFill>
              </a:rPr>
              <a:t> (MET), </a:t>
            </a:r>
            <a:r>
              <a:rPr lang="pl-PL" altLang="pl-PL" sz="1600" dirty="0" err="1">
                <a:solidFill>
                  <a:srgbClr val="000000"/>
                </a:solidFill>
              </a:rPr>
              <a:t>propranolol</a:t>
            </a:r>
            <a:r>
              <a:rPr lang="pl-PL" altLang="pl-PL" sz="1600" dirty="0">
                <a:solidFill>
                  <a:srgbClr val="000000"/>
                </a:solidFill>
              </a:rPr>
              <a:t> (PRO), karbamazepina (CBZ), </a:t>
            </a:r>
            <a:r>
              <a:rPr lang="pl-PL" altLang="pl-PL" sz="1600" dirty="0" err="1">
                <a:solidFill>
                  <a:srgbClr val="000000"/>
                </a:solidFill>
              </a:rPr>
              <a:t>tiklopidyna</a:t>
            </a:r>
            <a:r>
              <a:rPr lang="pl-PL" altLang="pl-PL" sz="1600" dirty="0">
                <a:solidFill>
                  <a:srgbClr val="000000"/>
                </a:solidFill>
              </a:rPr>
              <a:t> (TIC), </a:t>
            </a:r>
            <a:r>
              <a:rPr lang="pl-PL" altLang="pl-PL" sz="1600" dirty="0" err="1">
                <a:solidFill>
                  <a:srgbClr val="000000"/>
                </a:solidFill>
              </a:rPr>
              <a:t>acenokumarol</a:t>
            </a:r>
            <a:r>
              <a:rPr lang="pl-PL" altLang="pl-PL" sz="1600" dirty="0">
                <a:solidFill>
                  <a:srgbClr val="000000"/>
                </a:solidFill>
              </a:rPr>
              <a:t> (ACE)</a:t>
            </a:r>
            <a:endParaRPr lang="pl-PL" sz="1600" dirty="0" smtClean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O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ZNACZANIE FARMACEUTYKÓW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197768" y="2780928"/>
            <a:ext cx="6102424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20000"/>
              </a:lnSpc>
              <a:defRPr/>
            </a:pPr>
            <a:r>
              <a:rPr lang="pl-PL" sz="1600" b="1" dirty="0" smtClean="0"/>
              <a:t>Laboratorium 2 </a:t>
            </a:r>
          </a:p>
          <a:p>
            <a:pPr marL="285750" lvl="1" indent="-285750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sz="1600" dirty="0" smtClean="0"/>
              <a:t>HPLC-MS/MS </a:t>
            </a:r>
          </a:p>
          <a:p>
            <a:pPr marL="285750" lvl="1" indent="-285750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sz="1600" dirty="0" smtClean="0"/>
              <a:t>kolumna:</a:t>
            </a:r>
            <a:r>
              <a:rPr lang="pl-PL" altLang="pl-PL" sz="1600" dirty="0" smtClean="0">
                <a:solidFill>
                  <a:srgbClr val="000000"/>
                </a:solidFill>
              </a:rPr>
              <a:t> </a:t>
            </a:r>
            <a:r>
              <a:rPr lang="pl-PL" sz="1600" dirty="0" err="1" smtClean="0"/>
              <a:t>Ascentis</a:t>
            </a:r>
            <a:r>
              <a:rPr lang="pl-PL" sz="1600" dirty="0"/>
              <a:t> </a:t>
            </a:r>
            <a:r>
              <a:rPr lang="en-US" sz="1600" dirty="0" smtClean="0"/>
              <a:t>Express </a:t>
            </a:r>
            <a:r>
              <a:rPr lang="en-US" sz="1600" dirty="0"/>
              <a:t>C18 (100 × 2,1 mm; 2,7 </a:t>
            </a:r>
            <a:r>
              <a:rPr lang="en-US" sz="1600" dirty="0" err="1" smtClean="0"/>
              <a:t>μm</a:t>
            </a:r>
            <a:r>
              <a:rPr lang="en-US" sz="1600" dirty="0" smtClean="0"/>
              <a:t>)</a:t>
            </a:r>
            <a:endParaRPr lang="pl-PL" sz="1600" dirty="0"/>
          </a:p>
          <a:p>
            <a:pPr marL="285750" lvl="1" indent="-285750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sz="1600" dirty="0" smtClean="0"/>
              <a:t>temperatura kolumny: 25ºC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faza ruchoma: (A) 0,1% kwas mrówkowy w wodzie </a:t>
            </a:r>
          </a:p>
          <a:p>
            <a:pPr lvl="0">
              <a:lnSpc>
                <a:spcPct val="120000"/>
              </a:lnSpc>
              <a:spcAft>
                <a:spcPts val="0"/>
              </a:spcAft>
              <a:tabLst>
                <a:tab pos="1614488" algn="l"/>
              </a:tabLst>
            </a:pPr>
            <a:r>
              <a:rPr lang="pl-PL" sz="1600" dirty="0" smtClean="0"/>
              <a:t>	(B) </a:t>
            </a:r>
            <a:r>
              <a:rPr lang="pl-PL" sz="1600" dirty="0" err="1" smtClean="0"/>
              <a:t>acetonitryl</a:t>
            </a:r>
            <a:endParaRPr lang="pl-PL" sz="1600" dirty="0" smtClean="0"/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err="1" smtClean="0"/>
              <a:t>elucja</a:t>
            </a:r>
            <a:r>
              <a:rPr lang="pl-PL" sz="1600" dirty="0" smtClean="0"/>
              <a:t> gradientowa</a:t>
            </a:r>
            <a:endParaRPr lang="pl-PL" sz="1600" dirty="0"/>
          </a:p>
        </p:txBody>
      </p:sp>
      <p:pic>
        <p:nvPicPr>
          <p:cNvPr id="17" name="Picture 2" descr="C:\Users\Ania\Desktop\PRACA MGR\Prezentacja 2\Chrom wz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07541"/>
            <a:ext cx="3330624" cy="2775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0" name="Prążkowana strzałka w prawo 19"/>
          <p:cNvSpPr/>
          <p:nvPr/>
        </p:nvSpPr>
        <p:spPr>
          <a:xfrm rot="5400000">
            <a:off x="19967" y="5787017"/>
            <a:ext cx="611578" cy="360040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5724128" y="6206005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Rys. 3. </a:t>
            </a:r>
            <a:r>
              <a:rPr lang="pl-PL" dirty="0" err="1" smtClean="0"/>
              <a:t>Chromatogram</a:t>
            </a:r>
            <a:r>
              <a:rPr lang="pl-PL" dirty="0" smtClean="0"/>
              <a:t> mieszaniny wzorców oznaczanych leków</a:t>
            </a:r>
          </a:p>
        </p:txBody>
      </p:sp>
    </p:spTree>
    <p:extLst>
      <p:ext uri="{BB962C8B-B14F-4D97-AF65-F5344CB8AC3E}">
        <p14:creationId xmlns:p14="http://schemas.microsoft.com/office/powerpoint/2010/main" val="40110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2" name="Grupa 21"/>
          <p:cNvGrpSpPr/>
          <p:nvPr/>
        </p:nvGrpSpPr>
        <p:grpSpPr>
          <a:xfrm>
            <a:off x="179512" y="1196752"/>
            <a:ext cx="4464496" cy="632615"/>
            <a:chOff x="1224133" y="432036"/>
            <a:chExt cx="5544616" cy="1053477"/>
          </a:xfrm>
          <a:scene3d>
            <a:camera prst="orthographicFront"/>
            <a:lightRig rig="flat" dir="t"/>
          </a:scene3d>
        </p:grpSpPr>
        <p:sp>
          <p:nvSpPr>
            <p:cNvPr id="23" name="Prostokąt 22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Prostokąt 23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1600" b="1" kern="1200" baseline="0" dirty="0" smtClean="0">
                  <a:solidFill>
                    <a:srgbClr val="FF0000"/>
                  </a:solidFill>
                </a:rPr>
                <a:t>TESTOWANE TECHNIKI EKSTRAKCYJNE</a:t>
              </a:r>
              <a:endParaRPr lang="pl-PL" sz="1600" b="1" kern="1200" dirty="0"/>
            </a:p>
          </p:txBody>
        </p:sp>
      </p:grpSp>
      <p:sp>
        <p:nvSpPr>
          <p:cNvPr id="26" name="Prostokąt 25"/>
          <p:cNvSpPr/>
          <p:nvPr/>
        </p:nvSpPr>
        <p:spPr>
          <a:xfrm>
            <a:off x="179512" y="1916832"/>
            <a:ext cx="871296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ekstrakcja ciało stałe-ciecz (SLE) + ekstrakcja do fazy stałej (SPE)</a:t>
            </a:r>
            <a:endParaRPr lang="pl-PL" sz="1600" dirty="0"/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ekstrakcja ciało stałe-ciecz </a:t>
            </a:r>
            <a:r>
              <a:rPr lang="pl-PL" sz="1600" dirty="0" smtClean="0"/>
              <a:t>(SLE) + </a:t>
            </a:r>
            <a:r>
              <a:rPr lang="pl-PL" sz="1600" dirty="0"/>
              <a:t>ekstrakcja </a:t>
            </a:r>
            <a:r>
              <a:rPr lang="pl-PL" sz="1600" dirty="0" smtClean="0"/>
              <a:t>typu </a:t>
            </a:r>
            <a:r>
              <a:rPr lang="pl-PL" sz="1600" dirty="0" err="1" smtClean="0"/>
              <a:t>Speedisk</a:t>
            </a:r>
            <a:endParaRPr lang="pl-PL" sz="1600" dirty="0" smtClean="0"/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ekstrakcja </a:t>
            </a:r>
            <a:r>
              <a:rPr lang="pl-PL" sz="1600" dirty="0" smtClean="0"/>
              <a:t>wspomagana mikrofalami (MAE) </a:t>
            </a:r>
            <a:r>
              <a:rPr lang="pl-PL" sz="1600" dirty="0"/>
              <a:t>+ ekstrakcja do fazy stałej (SPE)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ekstrakcja typu </a:t>
            </a:r>
            <a:r>
              <a:rPr lang="pl-PL" sz="1600" dirty="0" err="1" smtClean="0"/>
              <a:t>Quechers</a:t>
            </a:r>
            <a:r>
              <a:rPr lang="pl-PL" sz="1600" dirty="0" smtClean="0"/>
              <a:t>: </a:t>
            </a:r>
          </a:p>
          <a:p>
            <a:pPr marL="449263" indent="-187325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en-US" sz="1600" dirty="0" smtClean="0"/>
              <a:t>Vet Drugs in Food, Agilent Bond </a:t>
            </a:r>
            <a:r>
              <a:rPr lang="en-US" sz="1600" dirty="0" err="1" smtClean="0"/>
              <a:t>Elut</a:t>
            </a:r>
            <a:r>
              <a:rPr lang="pl-PL" sz="1600" dirty="0" smtClean="0"/>
              <a:t>, </a:t>
            </a:r>
          </a:p>
          <a:p>
            <a:pPr marL="449263" indent="-187325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pl-PL" sz="1600" dirty="0" err="1" smtClean="0"/>
              <a:t>Supel</a:t>
            </a:r>
            <a:r>
              <a:rPr lang="pl-PL" sz="1600" baseline="30000" dirty="0" err="1" smtClean="0"/>
              <a:t>TM</a:t>
            </a:r>
            <a:r>
              <a:rPr lang="pl-PL" sz="1600" dirty="0" smtClean="0"/>
              <a:t> </a:t>
            </a:r>
            <a:r>
              <a:rPr lang="pl-PL" sz="1600" dirty="0" err="1"/>
              <a:t>QuE</a:t>
            </a:r>
            <a:r>
              <a:rPr lang="pl-PL" sz="1600" dirty="0"/>
              <a:t> </a:t>
            </a:r>
            <a:r>
              <a:rPr lang="pl-PL" sz="1600" dirty="0" smtClean="0"/>
              <a:t>Z-Sep</a:t>
            </a:r>
            <a:r>
              <a:rPr lang="pl-PL" sz="1600" dirty="0"/>
              <a:t> </a:t>
            </a:r>
            <a:r>
              <a:rPr lang="pl-PL" sz="1600" dirty="0" smtClean="0"/>
              <a:t>(do ekstrakcji </a:t>
            </a:r>
            <a:r>
              <a:rPr lang="pl-PL" sz="1600" dirty="0"/>
              <a:t>hydrofobowych analitów z tłustych </a:t>
            </a:r>
            <a:r>
              <a:rPr lang="pl-PL" sz="1600" dirty="0" smtClean="0"/>
              <a:t>matryc)</a:t>
            </a:r>
            <a:r>
              <a:rPr lang="pl-PL" sz="1600" dirty="0"/>
              <a:t>	</a:t>
            </a:r>
            <a:endParaRPr lang="pl-PL" sz="1600" dirty="0" smtClean="0"/>
          </a:p>
          <a:p>
            <a:pPr marL="449263" indent="-187325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pl-PL" sz="1600" dirty="0" err="1" smtClean="0"/>
              <a:t>QuE</a:t>
            </a:r>
            <a:r>
              <a:rPr lang="pl-PL" sz="1600" dirty="0" smtClean="0"/>
              <a:t> </a:t>
            </a:r>
            <a:r>
              <a:rPr lang="pl-PL" sz="1600" dirty="0"/>
              <a:t>Z-Sep+ </a:t>
            </a:r>
            <a:r>
              <a:rPr lang="pl-PL" i="1" dirty="0"/>
              <a:t>(do ekstrakcji </a:t>
            </a:r>
            <a:r>
              <a:rPr lang="pl-PL" i="1" dirty="0" smtClean="0"/>
              <a:t>analitów </a:t>
            </a:r>
            <a:r>
              <a:rPr lang="pl-PL" i="1" dirty="0"/>
              <a:t>z tłustych </a:t>
            </a:r>
            <a:r>
              <a:rPr lang="pl-PL" i="1" dirty="0" smtClean="0"/>
              <a:t>matryc, zawartość tłuszczu &gt;15%)</a:t>
            </a:r>
          </a:p>
          <a:p>
            <a:pPr marL="449263" indent="-187325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pl-PL" sz="1600" dirty="0" err="1" smtClean="0"/>
              <a:t>QuE</a:t>
            </a:r>
            <a:r>
              <a:rPr lang="pl-PL" sz="1600" dirty="0" smtClean="0"/>
              <a:t> Z-Sep/MgSO</a:t>
            </a:r>
            <a:r>
              <a:rPr lang="pl-PL" sz="1600" baseline="-25000" dirty="0" smtClean="0"/>
              <a:t>4</a:t>
            </a:r>
            <a:r>
              <a:rPr lang="pl-PL" sz="1600" dirty="0"/>
              <a:t> </a:t>
            </a:r>
            <a:r>
              <a:rPr lang="pl-PL" i="1" dirty="0" smtClean="0"/>
              <a:t>(siarczan(VI</a:t>
            </a:r>
            <a:r>
              <a:rPr lang="pl-PL" i="1" dirty="0"/>
              <a:t>) magnezu, stabilizujący związki kwasowe i </a:t>
            </a:r>
            <a:r>
              <a:rPr lang="pl-PL" i="1" dirty="0" smtClean="0"/>
              <a:t>zasadowe) </a:t>
            </a:r>
          </a:p>
          <a:p>
            <a:pPr marL="449263" indent="-187325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pl-PL" sz="1600" dirty="0" err="1" smtClean="0"/>
              <a:t>QuE</a:t>
            </a:r>
            <a:r>
              <a:rPr lang="pl-PL" sz="1600" dirty="0" smtClean="0"/>
              <a:t> </a:t>
            </a:r>
            <a:r>
              <a:rPr lang="pl-PL" sz="1600" dirty="0"/>
              <a:t>Z-Sep+/</a:t>
            </a:r>
            <a:r>
              <a:rPr lang="pl-PL" sz="1600" dirty="0" smtClean="0"/>
              <a:t>MgSO</a:t>
            </a:r>
            <a:r>
              <a:rPr lang="pl-PL" sz="1600" baseline="-25000" dirty="0" smtClean="0"/>
              <a:t>4</a:t>
            </a:r>
            <a:r>
              <a:rPr lang="pl-PL" sz="1600" baseline="-25000" dirty="0"/>
              <a:t> </a:t>
            </a:r>
            <a:r>
              <a:rPr lang="pl-PL" i="1" dirty="0"/>
              <a:t>(siarczan(VI) magnezu, stabilizujący związki kwasowe i zasadowe) </a:t>
            </a:r>
          </a:p>
          <a:p>
            <a:pPr marL="449263" indent="-187325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pl-PL" sz="1600" dirty="0" err="1" smtClean="0"/>
              <a:t>QuE</a:t>
            </a:r>
            <a:r>
              <a:rPr lang="pl-PL" sz="1600" dirty="0" smtClean="0"/>
              <a:t> </a:t>
            </a:r>
            <a:r>
              <a:rPr lang="pl-PL" sz="1600" dirty="0"/>
              <a:t>Z-Sep/C18 </a:t>
            </a:r>
            <a:r>
              <a:rPr lang="pl-PL" i="1" dirty="0" smtClean="0"/>
              <a:t>(</a:t>
            </a:r>
            <a:r>
              <a:rPr lang="pl-PL" i="1" dirty="0"/>
              <a:t>do ekstrakcji analitów z próbek o niskiej zawartości tłuszczu </a:t>
            </a:r>
            <a:r>
              <a:rPr lang="pl-PL" i="1" dirty="0" smtClean="0"/>
              <a:t>&lt;</a:t>
            </a:r>
            <a:r>
              <a:rPr lang="pl-PL" i="1" dirty="0"/>
              <a:t>15</a:t>
            </a:r>
            <a:r>
              <a:rPr lang="pl-PL" i="1" dirty="0" smtClean="0"/>
              <a:t>%)</a:t>
            </a:r>
            <a:endParaRPr lang="pl-PL" i="1" dirty="0"/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ekstrakcja typu SUPRAS </a:t>
            </a:r>
            <a:r>
              <a:rPr lang="pl-PL" i="1" dirty="0" smtClean="0"/>
              <a:t>(rozpuszczalnik </a:t>
            </a:r>
            <a:r>
              <a:rPr lang="pl-PL" i="1" dirty="0" err="1" smtClean="0"/>
              <a:t>supramolekularny</a:t>
            </a:r>
            <a:r>
              <a:rPr lang="pl-PL" i="1" dirty="0" smtClean="0"/>
              <a:t>)</a:t>
            </a:r>
            <a:endParaRPr lang="pl-PL" i="1" dirty="0"/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O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ZNACZANIE FARMACEUTYKÓW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grpSp>
        <p:nvGrpSpPr>
          <p:cNvPr id="35" name="Grupa 34"/>
          <p:cNvGrpSpPr/>
          <p:nvPr/>
        </p:nvGrpSpPr>
        <p:grpSpPr>
          <a:xfrm>
            <a:off x="179512" y="5517232"/>
            <a:ext cx="4464496" cy="535848"/>
            <a:chOff x="1224133" y="432036"/>
            <a:chExt cx="5544616" cy="1053477"/>
          </a:xfrm>
          <a:scene3d>
            <a:camera prst="orthographicFront"/>
            <a:lightRig rig="flat" dir="t"/>
          </a:scene3d>
        </p:grpSpPr>
        <p:sp>
          <p:nvSpPr>
            <p:cNvPr id="36" name="Prostokąt 35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Prostokąt 36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1600" b="1" kern="1200" baseline="0" dirty="0" smtClean="0">
                  <a:solidFill>
                    <a:srgbClr val="FF0000"/>
                  </a:solidFill>
                </a:rPr>
                <a:t>WYBRANE TECHNIKI EKSTRAKCYJNE</a:t>
              </a:r>
              <a:endParaRPr lang="pl-PL" sz="1600" b="1" kern="1200" dirty="0"/>
            </a:p>
          </p:txBody>
        </p:sp>
      </p:grpSp>
      <p:sp>
        <p:nvSpPr>
          <p:cNvPr id="38" name="Prostokąt 37"/>
          <p:cNvSpPr/>
          <p:nvPr/>
        </p:nvSpPr>
        <p:spPr>
          <a:xfrm>
            <a:off x="179512" y="6075619"/>
            <a:ext cx="908027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ekstrakcja ciało stałe-ciecz (SLE) + ekstrakcja do fazy stałej (SPE) – Laboratorium 1</a:t>
            </a:r>
            <a:endParaRPr lang="pl-PL" sz="1600" dirty="0"/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ekstrakcja wspomagana mikrofalami (MAE) </a:t>
            </a:r>
            <a:r>
              <a:rPr lang="pl-PL" sz="1600" dirty="0"/>
              <a:t>+ ekstrakcja do fazy stałej (SPE</a:t>
            </a:r>
            <a:r>
              <a:rPr lang="pl-PL" sz="1600" dirty="0" smtClean="0"/>
              <a:t>) – Laboratorium 2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890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5" b="7165"/>
          <a:stretch/>
        </p:blipFill>
        <p:spPr>
          <a:xfrm>
            <a:off x="5292080" y="-3648"/>
            <a:ext cx="3860752" cy="217754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" b="7603"/>
          <a:stretch/>
        </p:blipFill>
        <p:spPr>
          <a:xfrm>
            <a:off x="-8832" y="-3647"/>
            <a:ext cx="3860752" cy="216416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6" b="7466"/>
          <a:stretch/>
        </p:blipFill>
        <p:spPr>
          <a:xfrm>
            <a:off x="-36512" y="3861048"/>
            <a:ext cx="3865287" cy="22155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b="7603"/>
          <a:stretch/>
        </p:blipFill>
        <p:spPr>
          <a:xfrm>
            <a:off x="-36512" y="2708920"/>
            <a:ext cx="3863697" cy="2211731"/>
          </a:xfrm>
          <a:prstGeom prst="rect">
            <a:avLst/>
          </a:prstGeom>
        </p:spPr>
      </p:pic>
      <p:sp>
        <p:nvSpPr>
          <p:cNvPr id="18" name="Symbol zastępczy zawartości 2"/>
          <p:cNvSpPr txBox="1">
            <a:spLocks/>
          </p:cNvSpPr>
          <p:nvPr/>
        </p:nvSpPr>
        <p:spPr bwMode="auto">
          <a:xfrm>
            <a:off x="-2910" y="6021288"/>
            <a:ext cx="9146909" cy="88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85000"/>
              <a:buBlip>
                <a:blip r:embed="rId6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pl-PL" altLang="pl-PL" sz="1400" b="1" baseline="0" dirty="0" smtClean="0">
                <a:solidFill>
                  <a:srgbClr val="000000"/>
                </a:solidFill>
                <a:latin typeface="+mj-lt"/>
              </a:rPr>
              <a:t>Rys. 5. </a:t>
            </a:r>
            <a:r>
              <a:rPr lang="pl-PL" altLang="pl-PL" sz="1400" baseline="0" dirty="0" err="1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Chromatogram</a:t>
            </a:r>
            <a:r>
              <a:rPr lang="pl-PL" altLang="pl-PL" sz="1400" baseline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badanych leków z 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ekstraktu </a:t>
            </a:r>
            <a:r>
              <a:rPr lang="pl-PL" altLang="pl-PL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fortyfikowanej tkanki dorsza 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(10 lub 20 </a:t>
            </a:r>
            <a:r>
              <a:rPr lang="pl-PL" altLang="pl-PL" sz="1400" dirty="0" err="1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ng</a:t>
            </a:r>
            <a:r>
              <a:rPr lang="pl-PL" altLang="pl-PL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/g) 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/>
            </a:r>
            <a:b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</a:b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(C) </a:t>
            </a:r>
            <a:r>
              <a:rPr lang="pl-PL" altLang="pl-PL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jonizacja w trybie dodatnim, 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(D) </a:t>
            </a:r>
            <a:r>
              <a:rPr lang="pl-PL" altLang="pl-PL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jonizacja w trybie ujemnym 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oraz niefortyfikowanej tkanki dorsza </a:t>
            </a:r>
            <a:b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</a:b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(E) jonizacja </a:t>
            </a:r>
            <a:r>
              <a:rPr lang="pl-PL" altLang="pl-PL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w trybie dodatnim, 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(F) </a:t>
            </a:r>
            <a:r>
              <a:rPr lang="pl-PL" altLang="pl-PL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jonizacja w trybie 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ujemnym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.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</a:rPr>
              <a:t> </a:t>
            </a:r>
            <a:endParaRPr lang="pl-PL" altLang="pl-PL" sz="1400" baseline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6" b="7466"/>
          <a:stretch/>
        </p:blipFill>
        <p:spPr>
          <a:xfrm>
            <a:off x="5292080" y="3893968"/>
            <a:ext cx="3860751" cy="2199328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b="7603"/>
          <a:stretch/>
        </p:blipFill>
        <p:spPr>
          <a:xfrm>
            <a:off x="5292080" y="2714735"/>
            <a:ext cx="3870401" cy="222643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79512" y="4462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(A)</a:t>
            </a:r>
            <a:endParaRPr lang="pl-PL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5507020" y="4462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(B)</a:t>
            </a:r>
            <a:endParaRPr lang="pl-PL" b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179512" y="276118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(C)</a:t>
            </a:r>
            <a:endParaRPr lang="pl-PL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5507020" y="278092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(D)</a:t>
            </a:r>
            <a:endParaRPr lang="pl-PL" b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179512" y="486916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(E)</a:t>
            </a:r>
            <a:endParaRPr lang="pl-PL" b="1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5507020" y="486916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(F)</a:t>
            </a:r>
            <a:endParaRPr lang="pl-PL" b="1" dirty="0"/>
          </a:p>
        </p:txBody>
      </p:sp>
      <p:sp>
        <p:nvSpPr>
          <p:cNvPr id="26" name="Symbol zastępczy zawartości 2"/>
          <p:cNvSpPr txBox="1">
            <a:spLocks/>
          </p:cNvSpPr>
          <p:nvPr/>
        </p:nvSpPr>
        <p:spPr bwMode="auto">
          <a:xfrm>
            <a:off x="0" y="2132857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85000"/>
              <a:buBlip>
                <a:blip r:embed="rId6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pl-PL" altLang="pl-PL" sz="1400" b="1" baseline="0" dirty="0" smtClean="0">
                <a:solidFill>
                  <a:srgbClr val="000000"/>
                </a:solidFill>
                <a:latin typeface="+mj-lt"/>
              </a:rPr>
              <a:t>Rys. 4. </a:t>
            </a:r>
            <a:r>
              <a:rPr lang="pl-PL" altLang="pl-PL" sz="1400" baseline="0" dirty="0" err="1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Chromatogram</a:t>
            </a:r>
            <a:r>
              <a:rPr lang="pl-PL" altLang="pl-PL" sz="1400" baseline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badanych leków z </a:t>
            </a:r>
            <a:r>
              <a:rPr lang="pl-PL" altLang="pl-PL" sz="1400" baseline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ekstraktu fortyfikowanego osadu 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dennego (20 </a:t>
            </a:r>
            <a:r>
              <a:rPr lang="pl-PL" altLang="pl-PL" sz="1400" baseline="0" dirty="0" err="1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ng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/g) </a:t>
            </a:r>
            <a:b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</a:b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(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A</a:t>
            </a:r>
            <a:r>
              <a:rPr lang="pl-PL" altLang="pl-PL" sz="1400" baseline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) jonizacja w trybie dodatnim, (B) jonizacja w trybie 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ujemnym.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</a:rPr>
              <a:t> </a:t>
            </a:r>
            <a:endParaRPr lang="pl-PL" altLang="pl-PL" sz="1400" baseline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46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P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ODSUMOWANIE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1489539"/>
            <a:ext cx="864096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531813" indent="-258763" algn="just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latin typeface="+mj-lt"/>
              </a:rPr>
              <a:t>przeprowadzono </a:t>
            </a:r>
            <a:r>
              <a:rPr lang="pl-PL" altLang="pl-PL" sz="1600" dirty="0">
                <a:latin typeface="+mj-lt"/>
              </a:rPr>
              <a:t>oznaczenia metali ciężkich technikami F-AAS, ET-AAS i DPV-HMDE </a:t>
            </a:r>
            <a:r>
              <a:rPr lang="pl-PL" altLang="pl-PL" sz="1600" dirty="0" smtClean="0">
                <a:latin typeface="+mj-lt"/>
              </a:rPr>
              <a:t/>
            </a:r>
            <a:br>
              <a:rPr lang="pl-PL" altLang="pl-PL" sz="1600" dirty="0" smtClean="0">
                <a:latin typeface="+mj-lt"/>
              </a:rPr>
            </a:br>
            <a:r>
              <a:rPr lang="pl-PL" altLang="pl-PL" sz="1600" dirty="0" smtClean="0">
                <a:latin typeface="+mj-lt"/>
              </a:rPr>
              <a:t>w </a:t>
            </a:r>
            <a:r>
              <a:rPr lang="pl-PL" altLang="pl-PL" sz="1600" dirty="0">
                <a:latin typeface="+mj-lt"/>
              </a:rPr>
              <a:t>materiałach M-2, M-3, M-4 i M-5</a:t>
            </a:r>
          </a:p>
          <a:p>
            <a:pPr marL="531813" indent="-258763" algn="just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baseline="0" dirty="0" smtClean="0">
                <a:latin typeface="+mj-lt"/>
              </a:rPr>
              <a:t>prowadzono badania </a:t>
            </a:r>
            <a:r>
              <a:rPr lang="pl-PL" altLang="pl-PL" sz="1600" baseline="0" dirty="0">
                <a:latin typeface="+mj-lt"/>
              </a:rPr>
              <a:t>jednorodności i </a:t>
            </a:r>
            <a:r>
              <a:rPr lang="pl-PL" altLang="pl-PL" sz="1600" baseline="0" dirty="0" smtClean="0">
                <a:latin typeface="+mj-lt"/>
              </a:rPr>
              <a:t>stabilności </a:t>
            </a:r>
            <a:r>
              <a:rPr lang="pl-PL" altLang="pl-PL" sz="1600" baseline="0" dirty="0">
                <a:latin typeface="+mj-lt"/>
              </a:rPr>
              <a:t>wszystkich próbek </a:t>
            </a:r>
            <a:r>
              <a:rPr lang="pl-PL" altLang="pl-PL" sz="1600" baseline="0" dirty="0" smtClean="0">
                <a:latin typeface="+mj-lt"/>
              </a:rPr>
              <a:t>na</a:t>
            </a:r>
            <a:r>
              <a:rPr lang="pl-PL" altLang="pl-PL" sz="1600" dirty="0" smtClean="0">
                <a:latin typeface="+mj-lt"/>
              </a:rPr>
              <a:t> </a:t>
            </a:r>
            <a:r>
              <a:rPr lang="pl-PL" altLang="pl-PL" sz="1600" baseline="0" dirty="0" smtClean="0">
                <a:latin typeface="+mj-lt"/>
              </a:rPr>
              <a:t>zawartość </a:t>
            </a:r>
            <a:r>
              <a:rPr lang="pl-PL" altLang="pl-PL" sz="1600" baseline="0" dirty="0">
                <a:latin typeface="+mj-lt"/>
              </a:rPr>
              <a:t>metali </a:t>
            </a:r>
            <a:r>
              <a:rPr lang="pl-PL" altLang="pl-PL" sz="1600" baseline="0" dirty="0" smtClean="0">
                <a:latin typeface="+mj-lt"/>
              </a:rPr>
              <a:t>ciężkich</a:t>
            </a:r>
          </a:p>
          <a:p>
            <a:pPr marL="531813" indent="-258763" algn="just" eaLnBrk="1" hangingPunct="1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opracowano i zastosowano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metody </a:t>
            </a:r>
            <a:r>
              <a:rPr lang="pl-PL" altLang="pl-PL" sz="1600" baseline="0" dirty="0">
                <a:solidFill>
                  <a:srgbClr val="000000"/>
                </a:solidFill>
                <a:latin typeface="+mj-lt"/>
              </a:rPr>
              <a:t>wydzielania </a:t>
            </a: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technikami SLE+SPE oraz MAE+SPE </a:t>
            </a:r>
            <a:b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</a:b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i </a:t>
            </a:r>
            <a:r>
              <a:rPr lang="pl-PL" altLang="pl-PL" sz="1600" baseline="0" dirty="0">
                <a:solidFill>
                  <a:srgbClr val="000000"/>
                </a:solidFill>
                <a:latin typeface="+mj-lt"/>
              </a:rPr>
              <a:t>oznaczania farmaceutyków </a:t>
            </a: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technikami </a:t>
            </a:r>
            <a:r>
              <a:rPr lang="pl-PL" altLang="pl-PL" sz="1600" baseline="0" dirty="0">
                <a:solidFill>
                  <a:srgbClr val="000000"/>
                </a:solidFill>
                <a:latin typeface="+mj-lt"/>
              </a:rPr>
              <a:t>UHPLC-MS/MS </a:t>
            </a: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oraz HPLC/MS/MS na poziomie </a:t>
            </a:r>
            <a:r>
              <a:rPr lang="pl-PL" altLang="pl-PL" sz="1600" baseline="0" dirty="0">
                <a:solidFill>
                  <a:srgbClr val="000000"/>
                </a:solidFill>
                <a:latin typeface="+mj-lt"/>
              </a:rPr>
              <a:t>stężeń </a:t>
            </a:r>
            <a:r>
              <a:rPr lang="pl-PL" altLang="pl-PL" sz="1600" dirty="0" err="1" smtClean="0">
                <a:solidFill>
                  <a:srgbClr val="000000"/>
                </a:solidFill>
                <a:latin typeface="+mj-lt"/>
              </a:rPr>
              <a:t>n</a:t>
            </a:r>
            <a:r>
              <a:rPr lang="pl-PL" altLang="pl-PL" sz="1600" baseline="0" dirty="0" err="1" smtClean="0">
                <a:solidFill>
                  <a:srgbClr val="000000"/>
                </a:solidFill>
                <a:latin typeface="+mj-lt"/>
              </a:rPr>
              <a:t>g</a:t>
            </a: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/g</a:t>
            </a:r>
          </a:p>
          <a:p>
            <a:pPr marL="531813" indent="-258763" algn="just" eaLnBrk="1" hangingPunct="1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otrzymano fortyfikowane lekami materiały osadu dennego (100 </a:t>
            </a:r>
            <a:r>
              <a:rPr lang="pl-PL" altLang="pl-PL" sz="1600" dirty="0" err="1" smtClean="0">
                <a:solidFill>
                  <a:srgbClr val="000000"/>
                </a:solidFill>
                <a:latin typeface="+mj-lt"/>
              </a:rPr>
              <a:t>ng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/g) – </a:t>
            </a:r>
            <a:br>
              <a:rPr lang="pl-PL" altLang="pl-PL" sz="1600" dirty="0" smtClean="0">
                <a:solidFill>
                  <a:srgbClr val="000000"/>
                </a:solidFill>
                <a:latin typeface="+mj-lt"/>
              </a:rPr>
            </a:b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z Uniwersytetu Mikołaja Kopernika – fortyfikowany osad rozcieńczono osadem bez leków – oznaczono stężenie leków na poziomie 20 </a:t>
            </a:r>
            <a:r>
              <a:rPr lang="pl-PL" altLang="pl-PL" sz="1600" dirty="0" err="1" smtClean="0">
                <a:solidFill>
                  <a:srgbClr val="000000"/>
                </a:solidFill>
                <a:latin typeface="+mj-lt"/>
              </a:rPr>
              <a:t>ng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/g</a:t>
            </a:r>
          </a:p>
          <a:p>
            <a:pPr marL="531813" indent="-258763" algn="just" eaLnBrk="1" hangingPunct="1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otrzymano fortyfikowane lekami materiały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 mączki śledziowej oraz tkanki dorsza – </a:t>
            </a:r>
            <a:br>
              <a:rPr lang="pl-PL" altLang="pl-PL" sz="1600" dirty="0" smtClean="0">
                <a:solidFill>
                  <a:srgbClr val="000000"/>
                </a:solidFill>
                <a:latin typeface="+mj-lt"/>
              </a:rPr>
            </a:b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z Politechniki Gdańskiej – </a:t>
            </a:r>
            <a:r>
              <a:rPr lang="pl-PL" altLang="pl-PL" sz="1600" dirty="0">
                <a:solidFill>
                  <a:srgbClr val="000000"/>
                </a:solidFill>
                <a:latin typeface="+mj-lt"/>
              </a:rPr>
              <a:t>oznaczono stężenie leków na poziomie 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10 </a:t>
            </a:r>
            <a:r>
              <a:rPr lang="pl-PL" altLang="pl-PL" sz="1600" dirty="0" err="1" smtClean="0">
                <a:solidFill>
                  <a:srgbClr val="000000"/>
                </a:solidFill>
                <a:latin typeface="+mj-lt"/>
              </a:rPr>
              <a:t>ng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/g oraz 20 </a:t>
            </a:r>
            <a:r>
              <a:rPr lang="pl-PL" altLang="pl-PL" sz="1600" dirty="0" err="1">
                <a:solidFill>
                  <a:srgbClr val="000000"/>
                </a:solidFill>
                <a:latin typeface="+mj-lt"/>
              </a:rPr>
              <a:t>ng</a:t>
            </a:r>
            <a:r>
              <a:rPr lang="pl-PL" altLang="pl-PL" sz="1600" dirty="0">
                <a:solidFill>
                  <a:srgbClr val="000000"/>
                </a:solidFill>
                <a:latin typeface="+mj-lt"/>
              </a:rPr>
              <a:t>/g</a:t>
            </a:r>
          </a:p>
          <a:p>
            <a:pPr marL="531813" indent="-258763" algn="just" eaLnBrk="1" hangingPunct="1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zastosowano opracowane procedury </a:t>
            </a:r>
            <a:r>
              <a:rPr lang="pl-PL" altLang="pl-PL" sz="1600" dirty="0">
                <a:solidFill>
                  <a:srgbClr val="000000"/>
                </a:solidFill>
                <a:latin typeface="+mj-lt"/>
              </a:rPr>
              <a:t>do badania jednorodności osadu 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dennego, tkanki dorsza oraz mączki śledziowej </a:t>
            </a:r>
            <a:r>
              <a:rPr lang="pl-PL" altLang="pl-PL" sz="1600" dirty="0">
                <a:solidFill>
                  <a:srgbClr val="000000"/>
                </a:solidFill>
                <a:latin typeface="+mj-lt"/>
              </a:rPr>
              <a:t>na zawartość farmaceutyków 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(10 </a:t>
            </a:r>
            <a:r>
              <a:rPr lang="pl-PL" altLang="pl-PL" sz="1600" dirty="0" err="1" smtClean="0">
                <a:solidFill>
                  <a:srgbClr val="000000"/>
                </a:solidFill>
                <a:latin typeface="+mj-lt"/>
              </a:rPr>
              <a:t>ng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/g oraz </a:t>
            </a:r>
            <a:br>
              <a:rPr lang="pl-PL" altLang="pl-PL" sz="1600" dirty="0" smtClean="0">
                <a:solidFill>
                  <a:srgbClr val="000000"/>
                </a:solidFill>
                <a:latin typeface="+mj-lt"/>
              </a:rPr>
            </a:b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20 </a:t>
            </a:r>
            <a:r>
              <a:rPr lang="pl-PL" altLang="pl-PL" sz="1600" dirty="0" err="1">
                <a:solidFill>
                  <a:srgbClr val="000000"/>
                </a:solidFill>
                <a:latin typeface="+mj-lt"/>
              </a:rPr>
              <a:t>ng</a:t>
            </a:r>
            <a:r>
              <a:rPr lang="pl-PL" altLang="pl-PL" sz="1600" dirty="0">
                <a:solidFill>
                  <a:srgbClr val="000000"/>
                </a:solidFill>
                <a:latin typeface="+mj-lt"/>
              </a:rPr>
              <a:t>/g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531813" indent="-258763" algn="just" eaLnBrk="1" hangingPunct="1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prowadzone są badania stabilności leków w potencjalnych materiałach odniesienia</a:t>
            </a:r>
            <a:endParaRPr lang="pl-PL" altLang="pl-PL" sz="1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25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504" y="1124744"/>
            <a:ext cx="8892480" cy="573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b="1" dirty="0"/>
              <a:t>Publikacje:</a:t>
            </a:r>
            <a:endParaRPr lang="pl-PL" dirty="0"/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S. Magiera, A. </a:t>
            </a:r>
            <a:r>
              <a:rPr lang="pl-PL" dirty="0" err="1"/>
              <a:t>Pardylla</a:t>
            </a:r>
            <a:r>
              <a:rPr lang="pl-PL" dirty="0"/>
              <a:t>, I. Baranowska, </a:t>
            </a:r>
            <a:r>
              <a:rPr lang="pl-PL" i="1" dirty="0"/>
              <a:t>„</a:t>
            </a:r>
            <a:r>
              <a:rPr lang="en-US" i="1" dirty="0"/>
              <a:t>Effects of various factors of ultrasonic treatment on the extraction recovery of drugs from fish tissues</a:t>
            </a:r>
            <a:r>
              <a:rPr lang="pl-PL" i="1" dirty="0"/>
              <a:t>”, </a:t>
            </a:r>
            <a:r>
              <a:rPr lang="pl-PL" b="1" dirty="0" err="1"/>
              <a:t>Ultrasonics</a:t>
            </a:r>
            <a:r>
              <a:rPr lang="pl-PL" b="1" dirty="0"/>
              <a:t> </a:t>
            </a:r>
            <a:r>
              <a:rPr lang="pl-PL" b="1" dirty="0" err="1" smtClean="0"/>
              <a:t>Sonochemistry</a:t>
            </a:r>
            <a:r>
              <a:rPr lang="pl-PL" b="1" dirty="0" smtClean="0"/>
              <a:t> </a:t>
            </a:r>
            <a:r>
              <a:rPr lang="pl-PL" dirty="0" smtClean="0"/>
              <a:t>26 (2015) 388–398 </a:t>
            </a:r>
            <a:r>
              <a:rPr lang="pl-PL" b="1" dirty="0" smtClean="0"/>
              <a:t>(IF=3,816)</a:t>
            </a:r>
            <a:endParaRPr lang="pl-PL" b="1" i="1" dirty="0"/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I. </a:t>
            </a:r>
            <a:r>
              <a:rPr lang="pl-PL" dirty="0"/>
              <a:t>Baranowska, </a:t>
            </a:r>
            <a:r>
              <a:rPr lang="pl-PL" dirty="0" smtClean="0"/>
              <a:t>B. </a:t>
            </a:r>
            <a:r>
              <a:rPr lang="pl-PL" dirty="0"/>
              <a:t>Kowalski, </a:t>
            </a:r>
            <a:r>
              <a:rPr lang="pl-PL" dirty="0" smtClean="0"/>
              <a:t>H. </a:t>
            </a:r>
            <a:r>
              <a:rPr lang="en-GB" dirty="0" err="1" smtClean="0"/>
              <a:t>Polkowska-Motrenko</a:t>
            </a:r>
            <a:r>
              <a:rPr lang="pl-PL" dirty="0" smtClean="0"/>
              <a:t>, </a:t>
            </a:r>
            <a:r>
              <a:rPr lang="en-GB" dirty="0"/>
              <a:t>Z. </a:t>
            </a:r>
            <a:r>
              <a:rPr lang="en-GB" dirty="0" err="1" smtClean="0"/>
              <a:t>Samczyński</a:t>
            </a:r>
            <a:r>
              <a:rPr lang="pl-PL" dirty="0" smtClean="0"/>
              <a:t>, </a:t>
            </a:r>
            <a:r>
              <a:rPr lang="pl-PL" i="1" dirty="0" smtClean="0"/>
              <a:t>„</a:t>
            </a:r>
            <a:r>
              <a:rPr lang="pl-PL" i="1" dirty="0" err="1" smtClean="0"/>
              <a:t>Trace</a:t>
            </a:r>
            <a:r>
              <a:rPr lang="pl-PL" i="1" dirty="0" smtClean="0"/>
              <a:t> metal </a:t>
            </a:r>
            <a:r>
              <a:rPr lang="pl-PL" i="1" dirty="0" err="1" smtClean="0"/>
              <a:t>determinations</a:t>
            </a:r>
            <a:r>
              <a:rPr lang="pl-PL" i="1" dirty="0" smtClean="0"/>
              <a:t> </a:t>
            </a:r>
            <a:r>
              <a:rPr lang="pl-PL" i="1" dirty="0" err="1" smtClean="0"/>
              <a:t>using</a:t>
            </a:r>
            <a:r>
              <a:rPr lang="pl-PL" i="1" dirty="0" smtClean="0"/>
              <a:t> </a:t>
            </a:r>
            <a:r>
              <a:rPr lang="pl-PL" i="1" dirty="0" err="1" smtClean="0"/>
              <a:t>voltammetric</a:t>
            </a:r>
            <a:r>
              <a:rPr lang="pl-PL" i="1" dirty="0" smtClean="0"/>
              <a:t> (DPV-HMDE) and </a:t>
            </a:r>
            <a:r>
              <a:rPr lang="pl-PL" i="1" dirty="0" err="1" smtClean="0"/>
              <a:t>atomic</a:t>
            </a:r>
            <a:r>
              <a:rPr lang="pl-PL" i="1" dirty="0" smtClean="0"/>
              <a:t> </a:t>
            </a:r>
            <a:r>
              <a:rPr lang="pl-PL" i="1" dirty="0" err="1" smtClean="0"/>
              <a:t>absorption</a:t>
            </a:r>
            <a:r>
              <a:rPr lang="pl-PL" i="1" dirty="0" smtClean="0"/>
              <a:t> </a:t>
            </a:r>
            <a:r>
              <a:rPr lang="pl-PL" i="1" dirty="0" err="1" smtClean="0"/>
              <a:t>spectrometry</a:t>
            </a:r>
            <a:r>
              <a:rPr lang="pl-PL" i="1" dirty="0" smtClean="0"/>
              <a:t> (F-AAS and ET-AAS) in </a:t>
            </a:r>
            <a:r>
              <a:rPr lang="pl-PL" i="1" dirty="0" err="1" smtClean="0"/>
              <a:t>bottom</a:t>
            </a:r>
            <a:r>
              <a:rPr lang="pl-PL" i="1" dirty="0" smtClean="0"/>
              <a:t> </a:t>
            </a:r>
            <a:r>
              <a:rPr lang="pl-PL" i="1" dirty="0" err="1" smtClean="0"/>
              <a:t>sediment</a:t>
            </a:r>
            <a:r>
              <a:rPr lang="pl-PL" i="1" dirty="0" smtClean="0"/>
              <a:t>, cod, </a:t>
            </a:r>
            <a:r>
              <a:rPr lang="pl-PL" i="1" dirty="0" err="1" smtClean="0"/>
              <a:t>herring</a:t>
            </a:r>
            <a:r>
              <a:rPr lang="pl-PL" i="1" dirty="0" smtClean="0"/>
              <a:t> and </a:t>
            </a:r>
            <a:r>
              <a:rPr lang="pl-PL" i="1" dirty="0" err="1" smtClean="0"/>
              <a:t>cormorant</a:t>
            </a:r>
            <a:r>
              <a:rPr lang="pl-PL" i="1" dirty="0" smtClean="0"/>
              <a:t> </a:t>
            </a:r>
            <a:r>
              <a:rPr lang="pl-PL" i="1" dirty="0" err="1" smtClean="0"/>
              <a:t>tissue</a:t>
            </a:r>
            <a:r>
              <a:rPr lang="pl-PL" i="1" dirty="0" smtClean="0"/>
              <a:t> </a:t>
            </a:r>
            <a:r>
              <a:rPr lang="pl-PL" i="1" dirty="0" err="1" smtClean="0"/>
              <a:t>samples</a:t>
            </a:r>
            <a:r>
              <a:rPr lang="pl-PL" i="1" dirty="0" smtClean="0"/>
              <a:t> – </a:t>
            </a:r>
            <a:r>
              <a:rPr lang="pl-PL" i="1" dirty="0" err="1" smtClean="0"/>
              <a:t>candidates</a:t>
            </a:r>
            <a:r>
              <a:rPr lang="pl-PL" i="1" dirty="0" smtClean="0"/>
              <a:t> for </a:t>
            </a:r>
            <a:r>
              <a:rPr lang="pl-PL" i="1" dirty="0" err="1" smtClean="0"/>
              <a:t>certified</a:t>
            </a:r>
            <a:r>
              <a:rPr lang="pl-PL" i="1" dirty="0" smtClean="0"/>
              <a:t> </a:t>
            </a:r>
            <a:r>
              <a:rPr lang="pl-PL" i="1" dirty="0" err="1" smtClean="0"/>
              <a:t>reference</a:t>
            </a:r>
            <a:r>
              <a:rPr lang="pl-PL" i="1" dirty="0" smtClean="0"/>
              <a:t> materials</a:t>
            </a:r>
            <a:r>
              <a:rPr lang="pl-PL" b="1" dirty="0" smtClean="0"/>
              <a:t>”, </a:t>
            </a:r>
            <a:r>
              <a:rPr lang="en-US" b="1" dirty="0"/>
              <a:t>Polish Journal of Environmental </a:t>
            </a:r>
            <a:r>
              <a:rPr lang="en-US" b="1" dirty="0" smtClean="0"/>
              <a:t>Studies</a:t>
            </a:r>
            <a:r>
              <a:rPr lang="pl-PL" b="1" dirty="0" smtClean="0"/>
              <a:t> </a:t>
            </a:r>
            <a:r>
              <a:rPr lang="pl-PL" i="1" dirty="0" smtClean="0"/>
              <a:t>(przyjęty do druku)  </a:t>
            </a:r>
            <a:r>
              <a:rPr lang="pl-PL" b="1" dirty="0" smtClean="0"/>
              <a:t>(IF=0,6)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Wspólnie przygotowana będzie publikacja dotycząca wytworzenia fortyfikowanego w farmaceutyki osadu dennego i procedur oznaczania leków w potencjalnym materiale odniesienia – </a:t>
            </a:r>
            <a:r>
              <a:rPr lang="pl-PL" b="1" dirty="0" smtClean="0"/>
              <a:t>Politechnika Śląska, Uniwersytet Mikołaja Kopernika, </a:t>
            </a:r>
            <a:r>
              <a:rPr lang="pl-PL" b="1" dirty="0"/>
              <a:t>Instytut Chemii i Techniki </a:t>
            </a:r>
            <a:r>
              <a:rPr lang="pl-PL" b="1" dirty="0" smtClean="0"/>
              <a:t>Jądrowej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Wspólnie </a:t>
            </a:r>
            <a:r>
              <a:rPr lang="pl-PL" dirty="0"/>
              <a:t>przygotowana będzie publikacja dotycząca wytworzenia </a:t>
            </a:r>
            <a:r>
              <a:rPr lang="pl-PL" dirty="0" smtClean="0"/>
              <a:t>fortyfikowanych </a:t>
            </a:r>
            <a:r>
              <a:rPr lang="pl-PL" dirty="0"/>
              <a:t>w farmaceutyki </a:t>
            </a:r>
            <a:r>
              <a:rPr lang="pl-PL" dirty="0" smtClean="0"/>
              <a:t>tkanki dorsza i mączki śledziowej </a:t>
            </a:r>
            <a:r>
              <a:rPr lang="pl-PL" dirty="0"/>
              <a:t>i procedur oznaczania leków w </a:t>
            </a:r>
            <a:r>
              <a:rPr lang="pl-PL" dirty="0" smtClean="0"/>
              <a:t>potencjalnych </a:t>
            </a:r>
            <a:r>
              <a:rPr lang="pl-PL" dirty="0"/>
              <a:t>materiale odniesienia –</a:t>
            </a:r>
            <a:r>
              <a:rPr lang="pl-PL" dirty="0" smtClean="0"/>
              <a:t> </a:t>
            </a:r>
            <a:r>
              <a:rPr lang="pl-PL" b="1" dirty="0"/>
              <a:t>Politechnika Śląska, </a:t>
            </a:r>
            <a:r>
              <a:rPr lang="pl-PL" b="1" dirty="0" smtClean="0"/>
              <a:t>Politechnika Gdańska, </a:t>
            </a:r>
            <a:r>
              <a:rPr lang="pl-PL" b="1" dirty="0"/>
              <a:t>Uniwersytet Mikołaja Kopernika, Instytut Chemii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Techniki Jądrowej</a:t>
            </a:r>
          </a:p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Wykłady i komunikaty – zamieszczano logo MODAS w prezentacjach: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I. </a:t>
            </a:r>
            <a:r>
              <a:rPr lang="pl-PL" dirty="0"/>
              <a:t>Baranowska, </a:t>
            </a:r>
            <a:r>
              <a:rPr lang="pl-PL" i="1" dirty="0"/>
              <a:t>„Metody rozdzielcze w wybranych problemach śladowej analityki klinicznej </a:t>
            </a:r>
            <a:br>
              <a:rPr lang="pl-PL" i="1" dirty="0"/>
            </a:br>
            <a:r>
              <a:rPr lang="pl-PL" i="1" dirty="0"/>
              <a:t>i środowiskowej” </a:t>
            </a:r>
            <a:r>
              <a:rPr lang="pl-PL" b="1" dirty="0"/>
              <a:t>wykład</a:t>
            </a:r>
            <a:r>
              <a:rPr lang="pl-PL" dirty="0"/>
              <a:t> prezentowany na </a:t>
            </a:r>
            <a:r>
              <a:rPr lang="pl-PL" b="1" dirty="0"/>
              <a:t>X Konferencji Chromatograficznej 20</a:t>
            </a:r>
            <a:r>
              <a:rPr lang="pl-PL" dirty="0"/>
              <a:t>14, Lublin, </a:t>
            </a:r>
            <a:br>
              <a:rPr lang="pl-PL" dirty="0"/>
            </a:br>
            <a:r>
              <a:rPr lang="pl-PL" dirty="0" smtClean="0"/>
              <a:t>23-26.09.2014 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I. </a:t>
            </a:r>
            <a:r>
              <a:rPr lang="pl-PL" dirty="0"/>
              <a:t>Baranowska, „</a:t>
            </a:r>
            <a:r>
              <a:rPr lang="pl-PL" i="1" dirty="0"/>
              <a:t>Analityka biomedyczna – potencjał, aplikacje kliniczne i środowiskowe, perspektywy</a:t>
            </a:r>
            <a:r>
              <a:rPr lang="pl-PL" dirty="0"/>
              <a:t>” </a:t>
            </a:r>
            <a:r>
              <a:rPr lang="pl-PL" b="1" dirty="0"/>
              <a:t>wykład</a:t>
            </a:r>
            <a:r>
              <a:rPr lang="pl-PL" dirty="0"/>
              <a:t> prezentowany na </a:t>
            </a:r>
            <a:r>
              <a:rPr lang="pl-PL" b="1" dirty="0"/>
              <a:t>XX Sympozjum „Nowa aparatura stare problemy”</a:t>
            </a:r>
            <a:r>
              <a:rPr lang="pl-PL" dirty="0"/>
              <a:t>, Ślesin, </a:t>
            </a:r>
            <a:r>
              <a:rPr lang="pl-PL" dirty="0" smtClean="0"/>
              <a:t>26-28.05.2014 r.</a:t>
            </a:r>
            <a:endParaRPr lang="pl-PL" dirty="0"/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I. </a:t>
            </a:r>
            <a:r>
              <a:rPr lang="pl-PL" dirty="0"/>
              <a:t>Baranowska</a:t>
            </a:r>
            <a:r>
              <a:rPr lang="pl-PL" i="1" dirty="0"/>
              <a:t>, „Metody rozdzielcze w </a:t>
            </a:r>
            <a:r>
              <a:rPr lang="pl-PL" i="1" dirty="0" err="1"/>
              <a:t>bioanalityce</a:t>
            </a:r>
            <a:r>
              <a:rPr lang="pl-PL" i="1" dirty="0"/>
              <a:t> – wybrane zagadnienia”</a:t>
            </a:r>
            <a:r>
              <a:rPr lang="pl-PL" dirty="0"/>
              <a:t> </a:t>
            </a:r>
            <a:r>
              <a:rPr lang="pl-PL" b="1" dirty="0"/>
              <a:t>wykład</a:t>
            </a:r>
            <a:r>
              <a:rPr lang="pl-PL" dirty="0"/>
              <a:t> prezentowany na </a:t>
            </a:r>
            <a:r>
              <a:rPr lang="pl-PL" b="1" dirty="0"/>
              <a:t>VIII</a:t>
            </a:r>
            <a:r>
              <a:rPr lang="pl-PL" dirty="0"/>
              <a:t> </a:t>
            </a:r>
            <a:r>
              <a:rPr lang="pl-PL" b="1" dirty="0"/>
              <a:t>Konferencji „Analityczne zastosowania chromatografii cieczowej” </a:t>
            </a:r>
            <a:r>
              <a:rPr lang="pl-PL" dirty="0"/>
              <a:t>Warszawa, </a:t>
            </a:r>
            <a:r>
              <a:rPr lang="pl-PL" dirty="0" smtClean="0"/>
              <a:t>23-24.10.2014 r.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B. Kowalski, I. </a:t>
            </a:r>
            <a:r>
              <a:rPr lang="en-US" dirty="0" err="1"/>
              <a:t>Baranowska</a:t>
            </a:r>
            <a:r>
              <a:rPr lang="en-US" dirty="0"/>
              <a:t>, </a:t>
            </a:r>
            <a:r>
              <a:rPr lang="en-US" i="1" dirty="0"/>
              <a:t>„</a:t>
            </a:r>
            <a:r>
              <a:rPr lang="pl-PL" i="1" dirty="0"/>
              <a:t>Metody spektralne i woltamperometryczne w analizie osadów dennych”</a:t>
            </a:r>
            <a:r>
              <a:rPr lang="pl-PL" dirty="0"/>
              <a:t>, </a:t>
            </a:r>
            <a:r>
              <a:rPr lang="pl-PL" b="1" dirty="0"/>
              <a:t>komunikat</a:t>
            </a:r>
            <a:r>
              <a:rPr lang="pl-PL" dirty="0"/>
              <a:t> prezentowany na </a:t>
            </a:r>
            <a:r>
              <a:rPr lang="pl-PL" b="1" dirty="0"/>
              <a:t>XXIII Poznańskim Konwersatorium Analitycznym </a:t>
            </a:r>
            <a:r>
              <a:rPr lang="pl-PL" dirty="0"/>
              <a:t>z cyklu Nowoczesne metody przygotowania próbek i oznaczania śladowych ilości pierwiastków, Poznań, 8-9.05.2014 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18864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sz="3200" b="1" dirty="0" smtClean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REZENTACJA  WYNIKÓW</a:t>
            </a:r>
            <a:endParaRPr lang="en-US" sz="24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TM02900720[[fn=Całka]]</Template>
  <TotalTime>8311</TotalTime>
  <Words>910</Words>
  <Application>Microsoft Office PowerPoint</Application>
  <PresentationFormat>Pokaz na ekranie (4:3)</PresentationFormat>
  <Paragraphs>122</Paragraphs>
  <Slides>12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 UI</vt:lpstr>
      <vt:lpstr>Times New Roman</vt:lpstr>
      <vt:lpstr>Wingdings</vt:lpstr>
      <vt:lpstr>Diseño predeterminado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Sylwia</cp:lastModifiedBy>
  <cp:revision>1063</cp:revision>
  <dcterms:created xsi:type="dcterms:W3CDTF">2010-05-23T14:28:12Z</dcterms:created>
  <dcterms:modified xsi:type="dcterms:W3CDTF">2015-05-29T14:40:59Z</dcterms:modified>
</cp:coreProperties>
</file>